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56"/>
  </p:notesMasterIdLst>
  <p:handoutMasterIdLst>
    <p:handoutMasterId r:id="rId57"/>
  </p:handoutMasterIdLst>
  <p:sldIdLst>
    <p:sldId id="829" r:id="rId2"/>
    <p:sldId id="259" r:id="rId3"/>
    <p:sldId id="1102" r:id="rId4"/>
    <p:sldId id="1104" r:id="rId5"/>
    <p:sldId id="1105" r:id="rId6"/>
    <p:sldId id="1107" r:id="rId7"/>
    <p:sldId id="1108" r:id="rId8"/>
    <p:sldId id="1109" r:id="rId9"/>
    <p:sldId id="799" r:id="rId10"/>
    <p:sldId id="1103" r:id="rId11"/>
    <p:sldId id="1112" r:id="rId12"/>
    <p:sldId id="832" r:id="rId13"/>
    <p:sldId id="1113" r:id="rId14"/>
    <p:sldId id="1114" r:id="rId15"/>
    <p:sldId id="1115" r:id="rId16"/>
    <p:sldId id="1116" r:id="rId17"/>
    <p:sldId id="834" r:id="rId18"/>
    <p:sldId id="1117" r:id="rId19"/>
    <p:sldId id="1118" r:id="rId20"/>
    <p:sldId id="1119" r:id="rId21"/>
    <p:sldId id="1120" r:id="rId22"/>
    <p:sldId id="1121" r:id="rId23"/>
    <p:sldId id="1122" r:id="rId24"/>
    <p:sldId id="867" r:id="rId25"/>
    <p:sldId id="1124" r:id="rId26"/>
    <p:sldId id="1125" r:id="rId27"/>
    <p:sldId id="1126" r:id="rId28"/>
    <p:sldId id="871" r:id="rId29"/>
    <p:sldId id="1127" r:id="rId30"/>
    <p:sldId id="1128" r:id="rId31"/>
    <p:sldId id="1129" r:id="rId32"/>
    <p:sldId id="1131" r:id="rId33"/>
    <p:sldId id="1130" r:id="rId34"/>
    <p:sldId id="1134" r:id="rId35"/>
    <p:sldId id="1135" r:id="rId36"/>
    <p:sldId id="1136" r:id="rId37"/>
    <p:sldId id="1137" r:id="rId38"/>
    <p:sldId id="1138" r:id="rId39"/>
    <p:sldId id="913" r:id="rId40"/>
    <p:sldId id="1139" r:id="rId41"/>
    <p:sldId id="1141" r:id="rId42"/>
    <p:sldId id="1142" r:id="rId43"/>
    <p:sldId id="1143" r:id="rId44"/>
    <p:sldId id="1145" r:id="rId45"/>
    <p:sldId id="877" r:id="rId46"/>
    <p:sldId id="1146" r:id="rId47"/>
    <p:sldId id="1147" r:id="rId48"/>
    <p:sldId id="1148" r:id="rId49"/>
    <p:sldId id="1149" r:id="rId50"/>
    <p:sldId id="1150" r:id="rId51"/>
    <p:sldId id="1151" r:id="rId52"/>
    <p:sldId id="1152" r:id="rId53"/>
    <p:sldId id="903" r:id="rId54"/>
    <p:sldId id="1140" r:id="rId55"/>
  </p:sldIdLst>
  <p:sldSz cx="9144000" cy="5143500" type="screen16x9"/>
  <p:notesSz cx="6807200"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95DF16-B072-461B-9463-CF28750CB27B}">
          <p14:sldIdLst>
            <p14:sldId id="829"/>
            <p14:sldId id="259"/>
            <p14:sldId id="1102"/>
            <p14:sldId id="1104"/>
            <p14:sldId id="1105"/>
            <p14:sldId id="1107"/>
            <p14:sldId id="1108"/>
            <p14:sldId id="1109"/>
            <p14:sldId id="799"/>
            <p14:sldId id="1103"/>
            <p14:sldId id="1112"/>
            <p14:sldId id="832"/>
            <p14:sldId id="1113"/>
            <p14:sldId id="1114"/>
            <p14:sldId id="1115"/>
            <p14:sldId id="1116"/>
            <p14:sldId id="834"/>
            <p14:sldId id="1117"/>
            <p14:sldId id="1118"/>
            <p14:sldId id="1119"/>
            <p14:sldId id="1120"/>
            <p14:sldId id="1121"/>
            <p14:sldId id="1122"/>
            <p14:sldId id="867"/>
            <p14:sldId id="1124"/>
            <p14:sldId id="1125"/>
            <p14:sldId id="1126"/>
            <p14:sldId id="871"/>
            <p14:sldId id="1127"/>
            <p14:sldId id="1128"/>
            <p14:sldId id="1129"/>
            <p14:sldId id="1131"/>
            <p14:sldId id="1130"/>
            <p14:sldId id="1134"/>
            <p14:sldId id="1135"/>
            <p14:sldId id="1136"/>
            <p14:sldId id="1137"/>
            <p14:sldId id="1138"/>
            <p14:sldId id="913"/>
            <p14:sldId id="1139"/>
            <p14:sldId id="1141"/>
            <p14:sldId id="1142"/>
            <p14:sldId id="1143"/>
            <p14:sldId id="1145"/>
            <p14:sldId id="877"/>
            <p14:sldId id="1146"/>
            <p14:sldId id="1147"/>
            <p14:sldId id="1148"/>
            <p14:sldId id="1149"/>
            <p14:sldId id="1150"/>
            <p14:sldId id="1151"/>
            <p14:sldId id="1152"/>
            <p14:sldId id="903"/>
            <p14:sldId id="1140"/>
          </p14:sldIdLst>
        </p14:section>
      </p14:sectionLst>
    </p:ext>
    <p:ext uri="{EFAFB233-063F-42B5-8137-9DF3F51BA10A}">
      <p15:sldGuideLst xmlns:p15="http://schemas.microsoft.com/office/powerpoint/2012/main">
        <p15:guide id="1" orient="horz" pos="123" userDrawn="1">
          <p15:clr>
            <a:srgbClr val="A4A3A4"/>
          </p15:clr>
        </p15:guide>
        <p15:guide id="5" pos="295" userDrawn="1">
          <p15:clr>
            <a:srgbClr val="A4A3A4"/>
          </p15:clr>
        </p15:guide>
        <p15:guide id="6" pos="3787" userDrawn="1">
          <p15:clr>
            <a:srgbClr val="A4A3A4"/>
          </p15:clr>
        </p15:guide>
        <p15:guide id="7" orient="horz" pos="2754" userDrawn="1">
          <p15:clr>
            <a:srgbClr val="A4A3A4"/>
          </p15:clr>
        </p15:guide>
        <p15:guide id="10" pos="204" userDrawn="1">
          <p15:clr>
            <a:srgbClr val="A4A3A4"/>
          </p15:clr>
        </p15:guide>
        <p15:guide id="11" pos="521" userDrawn="1">
          <p15:clr>
            <a:srgbClr val="A4A3A4"/>
          </p15:clr>
        </p15:guide>
        <p15:guide id="12" pos="431" userDrawn="1">
          <p15:clr>
            <a:srgbClr val="A4A3A4"/>
          </p15:clr>
        </p15:guide>
        <p15:guide id="13" orient="horz" pos="486" userDrawn="1">
          <p15:clr>
            <a:srgbClr val="A4A3A4"/>
          </p15:clr>
        </p15:guide>
        <p15:guide id="14" orient="horz" pos="758" userDrawn="1">
          <p15:clr>
            <a:srgbClr val="A4A3A4"/>
          </p15:clr>
        </p15:guide>
        <p15:guide id="15" orient="horz" pos="804" userDrawn="1">
          <p15:clr>
            <a:srgbClr val="A4A3A4"/>
          </p15:clr>
        </p15:guide>
        <p15:guide id="16" orient="horz" pos="103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0CE9C"/>
    <a:srgbClr val="0AB2BA"/>
    <a:srgbClr val="007EB0"/>
    <a:srgbClr val="0C5CA4"/>
    <a:srgbClr val="0076A3"/>
    <a:srgbClr val="1C999C"/>
    <a:srgbClr val="54A20E"/>
    <a:srgbClr val="0E6EC3"/>
    <a:srgbClr val="F2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5" autoAdjust="0"/>
    <p:restoredTop sz="86329" autoAdjust="0"/>
  </p:normalViewPr>
  <p:slideViewPr>
    <p:cSldViewPr>
      <p:cViewPr varScale="1">
        <p:scale>
          <a:sx n="151" d="100"/>
          <a:sy n="151" d="100"/>
        </p:scale>
        <p:origin x="968" y="184"/>
      </p:cViewPr>
      <p:guideLst>
        <p:guide orient="horz" pos="123"/>
        <p:guide pos="295"/>
        <p:guide pos="3787"/>
        <p:guide orient="horz" pos="2754"/>
        <p:guide pos="204"/>
        <p:guide pos="521"/>
        <p:guide pos="431"/>
        <p:guide orient="horz" pos="486"/>
        <p:guide orient="horz" pos="758"/>
        <p:guide orient="horz" pos="804"/>
        <p:guide orient="horz" pos="103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8" d="100"/>
          <a:sy n="158" d="100"/>
        </p:scale>
        <p:origin x="6880" y="21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ko-KR" altLang="en-US" dirty="0">
              <a:latin typeface="나눔바른고딕" pitchFamily="50" charset="-127"/>
              <a:ea typeface="나눔바른고딕" pitchFamily="50" charset="-127"/>
            </a:endParaRPr>
          </a:p>
        </p:txBody>
      </p:sp>
      <p:sp>
        <p:nvSpPr>
          <p:cNvPr id="3" name="날짜 개체 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5B087FED-F064-4CBC-9BBB-7623E9DD0B85}" type="datetimeFigureOut">
              <a:rPr lang="ko-KR" altLang="en-US" smtClean="0">
                <a:latin typeface="나눔바른고딕" pitchFamily="50" charset="-127"/>
                <a:ea typeface="나눔바른고딕" pitchFamily="50" charset="-127"/>
              </a:rPr>
              <a:pPr/>
              <a:t>2022. 6. 6.</a:t>
            </a:fld>
            <a:endParaRPr lang="ko-KR" altLang="en-US" dirty="0">
              <a:latin typeface="나눔바른고딕" pitchFamily="50" charset="-127"/>
              <a:ea typeface="나눔바른고딕" pitchFamily="50" charset="-127"/>
            </a:endParaRPr>
          </a:p>
        </p:txBody>
      </p:sp>
      <p:sp>
        <p:nvSpPr>
          <p:cNvPr id="4" name="바닥글 개체 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ko-KR" altLang="en-US" dirty="0">
              <a:latin typeface="나눔바른고딕" pitchFamily="50" charset="-127"/>
              <a:ea typeface="나눔바른고딕" pitchFamily="50" charset="-127"/>
            </a:endParaRPr>
          </a:p>
        </p:txBody>
      </p:sp>
      <p:sp>
        <p:nvSpPr>
          <p:cNvPr id="5" name="슬라이드 번호 개체 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3CAF09AB-3BE7-4AFB-8DE2-E0024338E384}" type="slidenum">
              <a:rPr lang="ko-KR" altLang="en-US" smtClean="0">
                <a:latin typeface="나눔바른고딕" pitchFamily="50" charset="-127"/>
                <a:ea typeface="나눔바른고딕" pitchFamily="50" charset="-127"/>
              </a:rPr>
              <a:pPr/>
              <a:t>‹#›</a:t>
            </a:fld>
            <a:endParaRPr lang="ko-KR" altLang="en-US" dirty="0">
              <a:latin typeface="나눔바른고딕" pitchFamily="50" charset="-127"/>
              <a:ea typeface="나눔바른고딕" pitchFamily="50" charset="-127"/>
            </a:endParaRPr>
          </a:p>
        </p:txBody>
      </p:sp>
    </p:spTree>
    <p:extLst>
      <p:ext uri="{BB962C8B-B14F-4D97-AF65-F5344CB8AC3E}">
        <p14:creationId xmlns:p14="http://schemas.microsoft.com/office/powerpoint/2010/main" val="1910550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atin typeface="나눔바른고딕" pitchFamily="50" charset="-127"/>
                <a:ea typeface="나눔바른고딕" pitchFamily="50" charset="-127"/>
              </a:defRPr>
            </a:lvl1pPr>
          </a:lstStyle>
          <a:p>
            <a:endParaRPr lang="ko-KR" altLang="en-US" dirty="0"/>
          </a:p>
        </p:txBody>
      </p:sp>
      <p:sp>
        <p:nvSpPr>
          <p:cNvPr id="3" name="날짜 개체 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atin typeface="나눔바른고딕" pitchFamily="50" charset="-127"/>
                <a:ea typeface="나눔바른고딕" pitchFamily="50" charset="-127"/>
              </a:defRPr>
            </a:lvl1pPr>
          </a:lstStyle>
          <a:p>
            <a:fld id="{7B47AA1E-77FB-43DB-A1EF-13FD4601E1CB}" type="datetimeFigureOut">
              <a:rPr lang="ko-KR" altLang="en-US" smtClean="0"/>
              <a:pPr/>
              <a:t>2022. 6. 6.</a:t>
            </a:fld>
            <a:endParaRPr lang="ko-KR" altLang="en-US" dirty="0"/>
          </a:p>
        </p:txBody>
      </p:sp>
      <p:sp>
        <p:nvSpPr>
          <p:cNvPr id="4" name="슬라이드 이미지 개체 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atin typeface="나눔바른고딕" pitchFamily="50" charset="-127"/>
                <a:ea typeface="나눔바른고딕" pitchFamily="50" charset="-127"/>
              </a:defRPr>
            </a:lvl1pPr>
          </a:lstStyle>
          <a:p>
            <a:endParaRPr lang="ko-KR" altLang="en-US" dirty="0"/>
          </a:p>
        </p:txBody>
      </p:sp>
      <p:sp>
        <p:nvSpPr>
          <p:cNvPr id="7" name="슬라이드 번호 개체 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atin typeface="나눔바른고딕" pitchFamily="50" charset="-127"/>
                <a:ea typeface="나눔바른고딕" pitchFamily="50" charset="-127"/>
              </a:defRPr>
            </a:lvl1pPr>
          </a:lstStyle>
          <a:p>
            <a:fld id="{8D041AF3-492D-4A22-94C2-082532C36E9A}" type="slidenum">
              <a:rPr lang="ko-KR" altLang="en-US" smtClean="0"/>
              <a:pPr/>
              <a:t>‹#›</a:t>
            </a:fld>
            <a:endParaRPr lang="ko-KR" altLang="en-US" dirty="0"/>
          </a:p>
        </p:txBody>
      </p:sp>
    </p:spTree>
    <p:extLst>
      <p:ext uri="{BB962C8B-B14F-4D97-AF65-F5344CB8AC3E}">
        <p14:creationId xmlns:p14="http://schemas.microsoft.com/office/powerpoint/2010/main" val="248710692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나눔바른고딕" pitchFamily="50" charset="-127"/>
        <a:ea typeface="나눔바른고딕" pitchFamily="50" charset="-127"/>
        <a:cs typeface="+mn-cs"/>
      </a:defRPr>
    </a:lvl1pPr>
    <a:lvl2pPr marL="457200" algn="l" defTabSz="914400" rtl="0" eaLnBrk="1" latinLnBrk="1" hangingPunct="1">
      <a:defRPr sz="1200" kern="1200">
        <a:solidFill>
          <a:schemeClr val="tx1"/>
        </a:solidFill>
        <a:latin typeface="나눔바른고딕" pitchFamily="50" charset="-127"/>
        <a:ea typeface="나눔바른고딕" pitchFamily="50" charset="-127"/>
        <a:cs typeface="+mn-cs"/>
      </a:defRPr>
    </a:lvl2pPr>
    <a:lvl3pPr marL="914400" algn="l" defTabSz="914400" rtl="0" eaLnBrk="1" latinLnBrk="1" hangingPunct="1">
      <a:defRPr sz="1200" kern="1200">
        <a:solidFill>
          <a:schemeClr val="tx1"/>
        </a:solidFill>
        <a:latin typeface="나눔바른고딕" pitchFamily="50" charset="-127"/>
        <a:ea typeface="나눔바른고딕" pitchFamily="50" charset="-127"/>
        <a:cs typeface="+mn-cs"/>
      </a:defRPr>
    </a:lvl3pPr>
    <a:lvl4pPr marL="1371600" algn="l" defTabSz="914400" rtl="0" eaLnBrk="1" latinLnBrk="1" hangingPunct="1">
      <a:defRPr sz="1200" kern="1200">
        <a:solidFill>
          <a:schemeClr val="tx1"/>
        </a:solidFill>
        <a:latin typeface="나눔바른고딕" pitchFamily="50" charset="-127"/>
        <a:ea typeface="나눔바른고딕" pitchFamily="50" charset="-127"/>
        <a:cs typeface="+mn-cs"/>
      </a:defRPr>
    </a:lvl4pPr>
    <a:lvl5pPr marL="1828800" algn="l" defTabSz="914400" rtl="0" eaLnBrk="1" latinLnBrk="1" hangingPunct="1">
      <a:defRPr sz="1200" kern="1200">
        <a:solidFill>
          <a:schemeClr val="tx1"/>
        </a:solidFill>
        <a:latin typeface="나눔바른고딕" pitchFamily="50" charset="-127"/>
        <a:ea typeface="나눔바른고딕"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0720" y="4721186"/>
            <a:ext cx="5445760" cy="447270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4: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1026" name="Picture 2" descr="D:\2016_서울대\02_콘텐츠개발\02_기획\01_과정기획\02_교양강좌\PPT템플릿\2차 수정\[교양강좌,교수강의]PPT템플릿_타입B_수정.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algn="l">
              <a:defRPr sz="2800" b="1">
                <a:solidFill>
                  <a:schemeClr val="bg1"/>
                </a:solidFill>
                <a:latin typeface="Times New Roman" panose="02020603050405020304" pitchFamily="18" charset="0"/>
                <a:ea typeface="나눔바른고딕" panose="020B0603020101020101" pitchFamily="34" charset="-127"/>
                <a:cs typeface="Times New Roman" panose="02020603050405020304" pitchFamily="18" charset="0"/>
              </a:defRPr>
            </a:lvl1pPr>
          </a:lstStyle>
          <a:p>
            <a:endParaRPr lang="en-US" dirty="0"/>
          </a:p>
        </p:txBody>
      </p:sp>
      <p:sp>
        <p:nvSpPr>
          <p:cNvPr id="5" name="Content Placeholder 4">
            <a:extLst>
              <a:ext uri="{FF2B5EF4-FFF2-40B4-BE49-F238E27FC236}">
                <a16:creationId xmlns:a16="http://schemas.microsoft.com/office/drawing/2014/main" id="{C47F1339-114B-48E9-80FD-0BC2730F8166}"/>
              </a:ext>
            </a:extLst>
          </p:cNvPr>
          <p:cNvSpPr>
            <a:spLocks noGrp="1"/>
          </p:cNvSpPr>
          <p:nvPr>
            <p:ph sz="quarter" idx="10"/>
          </p:nvPr>
        </p:nvSpPr>
        <p:spPr>
          <a:xfrm>
            <a:off x="467544" y="843558"/>
            <a:ext cx="8424936" cy="4105275"/>
          </a:xfrm>
          <a:prstGeom prst="rect">
            <a:avLst/>
          </a:prstGeom>
        </p:spPr>
        <p:txBody>
          <a:bodyPr/>
          <a:lstStyle>
            <a:lvl1pPr marL="457200" indent="-457200" eaLnBrk="0" latinLnBrk="0">
              <a:lnSpc>
                <a:spcPct val="125000"/>
              </a:lnSpc>
              <a:buFont typeface="+mj-lt"/>
              <a:buAutoNum type="arabicPeriod"/>
              <a:defRPr sz="2400" b="1">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eaLnBrk="0" latinLnBrk="0">
              <a:lnSpc>
                <a:spcPct val="125000"/>
              </a:lnSpc>
              <a:buFontTx/>
              <a:buBlip>
                <a:blip r:embed="rId2"/>
              </a:buBlip>
              <a:defRPr sz="2000">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eaLnBrk="0" latinLnBrk="0">
              <a:lnSpc>
                <a:spcPct val="125000"/>
              </a:lnSpc>
              <a:buFontTx/>
              <a:buBlip>
                <a:blip r:embed="rId3"/>
              </a:buBlip>
              <a:defRPr sz="1800">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eaLnBrk="0" latinLnBrk="0">
              <a:lnSpc>
                <a:spcPct val="125000"/>
              </a:lnSpc>
              <a:buFont typeface="Wingdings" panose="05000000000000000000" pitchFamily="2" charset="2"/>
              <a:buChar char="Ø"/>
              <a:defRPr sz="1600">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eaLnBrk="0" latinLnBrk="0">
              <a:lnSpc>
                <a:spcPct val="125000"/>
              </a:lnSpc>
              <a:buFont typeface="Arial" panose="020B0604020202020204" pitchFamily="34" charset="0"/>
              <a:buChar char="•"/>
              <a:defRPr sz="1600">
                <a:latin typeface="Times New Roman" panose="02020603050405020304" pitchFamily="18" charset="0"/>
                <a:ea typeface="나눔바른고딕" panose="020B0603020101020101" pitchFamily="34" charset="-127"/>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8D8354-A65D-C047-AD81-8FE636BFF63E}"/>
              </a:ext>
            </a:extLst>
          </p:cNvPr>
          <p:cNvSpPr txBox="1"/>
          <p:nvPr userDrawn="1"/>
        </p:nvSpPr>
        <p:spPr>
          <a:xfrm>
            <a:off x="8028384" y="4731990"/>
            <a:ext cx="936104" cy="461665"/>
          </a:xfrm>
          <a:prstGeom prst="rect">
            <a:avLst/>
          </a:prstGeom>
          <a:noFill/>
        </p:spPr>
        <p:txBody>
          <a:bodyPr wrap="square" rtlCol="0">
            <a:spAutoFit/>
          </a:bodyPr>
          <a:lstStyle/>
          <a:p>
            <a:pPr algn="r"/>
            <a:fld id="{12FD7DC0-0036-4543-B1C3-23A408FDE266}" type="slidenum">
              <a:rPr lang="en-US" sz="1200" smtClean="0">
                <a:latin typeface="나눔바른고딕" panose="020B0603020101020101" pitchFamily="34" charset="-127"/>
                <a:ea typeface="나눔바른고딕" panose="020B0603020101020101" pitchFamily="34" charset="-127"/>
              </a:rPr>
              <a:pPr algn="r"/>
              <a:t>‹#›</a:t>
            </a:fld>
            <a:r>
              <a:rPr lang="en-US" sz="1200" dirty="0">
                <a:latin typeface="나눔바른고딕" panose="020B0603020101020101" pitchFamily="34" charset="-127"/>
                <a:ea typeface="나눔바른고딕" panose="020B0603020101020101" pitchFamily="34" charset="-127"/>
              </a:rPr>
              <a:t> / 53</a:t>
            </a:r>
          </a:p>
          <a:p>
            <a:pPr algn="r"/>
            <a:endParaRPr lang="en-US" sz="1200" dirty="0">
              <a:solidFill>
                <a:srgbClr val="551111"/>
              </a:solidFill>
              <a:effectLst>
                <a:outerShdw blurRad="50800" dist="38100" dir="2700000" algn="tl" rotWithShape="0">
                  <a:prstClr val="black">
                    <a:alpha val="40000"/>
                  </a:prstClr>
                </a:outerShdw>
              </a:effectLst>
              <a:latin typeface="나눔바른고딕" panose="020B0603020101020101" pitchFamily="34" charset="-127"/>
              <a:ea typeface="나눔바른고딕" panose="020B0603020101020101" pitchFamily="34" charset="-127"/>
            </a:endParaRPr>
          </a:p>
        </p:txBody>
      </p:sp>
    </p:spTree>
    <p:extLst>
      <p:ext uri="{BB962C8B-B14F-4D97-AF65-F5344CB8AC3E}">
        <p14:creationId xmlns:p14="http://schemas.microsoft.com/office/powerpoint/2010/main" val="245569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algn="l">
              <a:defRPr sz="2800" b="1">
                <a:solidFill>
                  <a:schemeClr val="bg1"/>
                </a:solidFill>
                <a:latin typeface="Times New Roman" panose="02020603050405020304" pitchFamily="18" charset="0"/>
                <a:ea typeface="나눔바른고딕" panose="020B0603020101020101" pitchFamily="34" charset="-127"/>
                <a:cs typeface="Times New Roman" panose="02020603050405020304" pitchFamily="18" charset="0"/>
              </a:defRPr>
            </a:lvl1pPr>
          </a:lstStyle>
          <a:p>
            <a:endParaRPr lang="en-US" dirty="0"/>
          </a:p>
        </p:txBody>
      </p:sp>
      <p:sp>
        <p:nvSpPr>
          <p:cNvPr id="5" name="Content Placeholder 4">
            <a:extLst>
              <a:ext uri="{FF2B5EF4-FFF2-40B4-BE49-F238E27FC236}">
                <a16:creationId xmlns:a16="http://schemas.microsoft.com/office/drawing/2014/main" id="{C47F1339-114B-48E9-80FD-0BC2730F8166}"/>
              </a:ext>
            </a:extLst>
          </p:cNvPr>
          <p:cNvSpPr>
            <a:spLocks noGrp="1"/>
          </p:cNvSpPr>
          <p:nvPr>
            <p:ph sz="quarter" idx="10"/>
          </p:nvPr>
        </p:nvSpPr>
        <p:spPr>
          <a:xfrm>
            <a:off x="467544" y="843558"/>
            <a:ext cx="8424936" cy="4105275"/>
          </a:xfrm>
          <a:prstGeom prst="rect">
            <a:avLst/>
          </a:prstGeom>
        </p:spPr>
        <p:txBody>
          <a:bodyPr/>
          <a:lstStyle>
            <a:lvl1pPr marL="457200" indent="-457200" eaLnBrk="0" latinLnBrk="0">
              <a:lnSpc>
                <a:spcPct val="125000"/>
              </a:lnSpc>
              <a:buFont typeface="+mj-lt"/>
              <a:buAutoNum type="arabicPeriod"/>
              <a:defRPr sz="2400" b="1">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eaLnBrk="0" latinLnBrk="0">
              <a:lnSpc>
                <a:spcPct val="125000"/>
              </a:lnSpc>
              <a:buFontTx/>
              <a:buBlip>
                <a:blip r:embed="rId2"/>
              </a:buBlip>
              <a:defRPr sz="2000">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eaLnBrk="0" latinLnBrk="0">
              <a:lnSpc>
                <a:spcPct val="125000"/>
              </a:lnSpc>
              <a:buFontTx/>
              <a:buBlip>
                <a:blip r:embed="rId3"/>
              </a:buBlip>
              <a:defRPr sz="1800">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eaLnBrk="0" latinLnBrk="0">
              <a:lnSpc>
                <a:spcPct val="125000"/>
              </a:lnSpc>
              <a:buFont typeface="Wingdings" panose="05000000000000000000" pitchFamily="2" charset="2"/>
              <a:buChar char="Ø"/>
              <a:defRPr sz="1600">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eaLnBrk="0" latinLnBrk="0">
              <a:lnSpc>
                <a:spcPct val="125000"/>
              </a:lnSpc>
              <a:buFont typeface="Arial" panose="020B0604020202020204" pitchFamily="34" charset="0"/>
              <a:buChar char="•"/>
              <a:defRPr sz="1600">
                <a:latin typeface="Times New Roman" panose="02020603050405020304" pitchFamily="18" charset="0"/>
                <a:ea typeface="나눔바른고딕" panose="020B0603020101020101" pitchFamily="34" charset="-127"/>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66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marL="0" marR="0" indent="0" algn="l" defTabSz="914400" rtl="0" eaLnBrk="1" fontAlgn="auto" latinLnBrk="1" hangingPunct="1">
              <a:lnSpc>
                <a:spcPct val="100000"/>
              </a:lnSpc>
              <a:spcBef>
                <a:spcPct val="0"/>
              </a:spcBef>
              <a:spcAft>
                <a:spcPts val="0"/>
              </a:spcAft>
              <a:buClrTx/>
              <a:buSzTx/>
              <a:buFontTx/>
              <a:buNone/>
              <a:tabLst/>
              <a:defRPr sz="2800" b="1">
                <a:solidFill>
                  <a:schemeClr val="bg1"/>
                </a:solidFill>
                <a:latin typeface="Times New Roman" panose="02020603050405020304" pitchFamily="18" charset="0"/>
                <a:cs typeface="Times New Roman" panose="02020603050405020304" pitchFamily="18" charset="0"/>
              </a:defRPr>
            </a:lvl1pPr>
          </a:lstStyle>
          <a:p>
            <a:pPr fontAlgn="base"/>
            <a:endParaRPr lang="ko-KR" altLang="en-US" b="1" dirty="0">
              <a:solidFill>
                <a:prstClr val="white"/>
              </a:solidFill>
              <a:latin typeface="나눔바른고딕" pitchFamily="50" charset="-127"/>
              <a:ea typeface="나눔바른고딕" pitchFamily="50" charset="-127"/>
            </a:endParaRPr>
          </a:p>
        </p:txBody>
      </p:sp>
      <p:sp>
        <p:nvSpPr>
          <p:cNvPr id="3" name="TextBox 2">
            <a:extLst>
              <a:ext uri="{FF2B5EF4-FFF2-40B4-BE49-F238E27FC236}">
                <a16:creationId xmlns:a16="http://schemas.microsoft.com/office/drawing/2014/main" id="{FAFBA45F-1460-4FFC-97F4-6CEAA1B99C18}"/>
              </a:ext>
            </a:extLst>
          </p:cNvPr>
          <p:cNvSpPr txBox="1"/>
          <p:nvPr userDrawn="1"/>
        </p:nvSpPr>
        <p:spPr>
          <a:xfrm>
            <a:off x="335760" y="4835723"/>
            <a:ext cx="6480720" cy="261610"/>
          </a:xfrm>
          <a:prstGeom prst="rect">
            <a:avLst/>
          </a:prstGeom>
          <a:noFill/>
        </p:spPr>
        <p:txBody>
          <a:bodyPr wrap="square" rtlCol="0">
            <a:spAutoFit/>
          </a:bodyPr>
          <a:lstStyle/>
          <a:p>
            <a:pPr algn="l"/>
            <a:r>
              <a:rPr kumimoji="1" lang="en-US" altLang="ko-KR" sz="11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Stuart Russell &amp; Peter </a:t>
            </a:r>
            <a:r>
              <a:rPr kumimoji="1" lang="en-US" altLang="ko-KR" sz="1100" dirty="0" err="1">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Norvig</a:t>
            </a:r>
            <a:r>
              <a:rPr kumimoji="1" lang="en-US" altLang="ko-KR" sz="11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 (2021), Artificial Intelligence: A Modern Approach (4th Edition)</a:t>
            </a:r>
            <a:endParaRPr lang="en-US" sz="1100" dirty="0">
              <a:solidFill>
                <a:srgbClr val="551111"/>
              </a:solidFill>
              <a:latin typeface="Times New Roman" panose="02020603050405020304" pitchFamily="18" charset="0"/>
              <a:ea typeface="HY견고딕" pitchFamily="18" charset="-127"/>
              <a:cs typeface="Times New Roman" panose="02020603050405020304" pitchFamily="18" charset="0"/>
            </a:endParaRPr>
          </a:p>
        </p:txBody>
      </p:sp>
    </p:spTree>
    <p:extLst>
      <p:ext uri="{BB962C8B-B14F-4D97-AF65-F5344CB8AC3E}">
        <p14:creationId xmlns:p14="http://schemas.microsoft.com/office/powerpoint/2010/main" val="799234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9409"/>
          </a:schemeClr>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rotWithShape="1">
          <a:blip r:embed="rId6">
            <a:extLst>
              <a:ext uri="{28A0092B-C50C-407E-A947-70E740481C1C}">
                <a14:useLocalDpi xmlns:a14="http://schemas.microsoft.com/office/drawing/2010/main" val="0"/>
              </a:ext>
            </a:extLst>
          </a:blip>
          <a:srcRect b="87799"/>
          <a:stretch/>
        </p:blipFill>
        <p:spPr>
          <a:xfrm>
            <a:off x="0" y="0"/>
            <a:ext cx="9144000" cy="627534"/>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62" r:id="rId3"/>
    <p:sldLayoutId id="2147483661" r:id="rId4"/>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9"/>
          <p:cNvSpPr txBox="1">
            <a:spLocks/>
          </p:cNvSpPr>
          <p:nvPr/>
        </p:nvSpPr>
        <p:spPr>
          <a:xfrm>
            <a:off x="467544" y="771550"/>
            <a:ext cx="6258070" cy="637183"/>
          </a:xfrm>
          <a:prstGeom prst="rect">
            <a:avLst/>
          </a:prstGeom>
        </p:spPr>
        <p:txBody>
          <a:bodyPr anchor="ctr"/>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a:r>
              <a:rPr lang="ko-KR" altLang="en-US" sz="4400"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인공지능</a:t>
            </a:r>
          </a:p>
        </p:txBody>
      </p:sp>
      <p:sp>
        <p:nvSpPr>
          <p:cNvPr id="8" name="제목 9"/>
          <p:cNvSpPr txBox="1">
            <a:spLocks/>
          </p:cNvSpPr>
          <p:nvPr/>
        </p:nvSpPr>
        <p:spPr>
          <a:xfrm>
            <a:off x="467544" y="1535795"/>
            <a:ext cx="6912768"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a:t>
            </a:r>
            <a:r>
              <a:rPr lang="ko-KR" altLang="en-US"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차시 </a:t>
            </a:r>
            <a:r>
              <a:rPr lang="en-US" altLang="ko-KR"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Machine Learning</a:t>
            </a:r>
          </a:p>
        </p:txBody>
      </p:sp>
      <p:sp>
        <p:nvSpPr>
          <p:cNvPr id="10" name="직사각형 8">
            <a:extLst>
              <a:ext uri="{FF2B5EF4-FFF2-40B4-BE49-F238E27FC236}">
                <a16:creationId xmlns:a16="http://schemas.microsoft.com/office/drawing/2014/main" id="{864F5842-D0B0-4993-9B4C-8DFABBD18C65}"/>
              </a:ext>
            </a:extLst>
          </p:cNvPr>
          <p:cNvSpPr/>
          <p:nvPr/>
        </p:nvSpPr>
        <p:spPr>
          <a:xfrm>
            <a:off x="1907704" y="2153932"/>
            <a:ext cx="4572000" cy="1477328"/>
          </a:xfrm>
          <a:prstGeom prst="rect">
            <a:avLst/>
          </a:prstGeom>
        </p:spPr>
        <p:txBody>
          <a:bodyPr>
            <a:spAutoFit/>
          </a:bodyPr>
          <a:lstStyle/>
          <a:p>
            <a:pPr algn="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서울대학교 컴퓨터공학부</a:t>
            </a:r>
          </a:p>
          <a:p>
            <a:pPr algn="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담당 교수</a:t>
            </a: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 </a:t>
            </a: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장병탁</a:t>
            </a:r>
            <a:endPar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a:p>
            <a:pPr algn="r"/>
            <a:endPar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a:p>
            <a:pPr algn="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Seoul National University</a:t>
            </a:r>
          </a:p>
          <a:p>
            <a:pPr algn="r"/>
            <a:r>
              <a:rPr lang="en-US" altLang="ko-KR" b="1"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Byoung-Tak</a:t>
            </a: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 Zhang</a:t>
            </a:r>
            <a:endPar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EB094F94-338D-3744-812E-325716E4EAE3}"/>
              </a:ext>
            </a:extLst>
          </p:cNvPr>
          <p:cNvSpPr/>
          <p:nvPr/>
        </p:nvSpPr>
        <p:spPr>
          <a:xfrm>
            <a:off x="2843808" y="77949"/>
            <a:ext cx="5040560" cy="1413681"/>
          </a:xfrm>
          <a:prstGeom prst="rect">
            <a:avLst/>
          </a:prstGeom>
          <a:solidFill>
            <a:srgbClr val="FFFF00"/>
          </a:solidFill>
          <a:ln w="38100">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2800" b="1" dirty="0">
                <a:latin typeface="+mj-lt"/>
              </a:rPr>
              <a:t>22</a:t>
            </a:r>
            <a:r>
              <a:rPr kumimoji="1" lang="ko-KR" altLang="en-US" sz="2800" b="1" dirty="0">
                <a:latin typeface="+mj-lt"/>
              </a:rPr>
              <a:t>년 삼성 </a:t>
            </a:r>
            <a:r>
              <a:rPr kumimoji="1" lang="en-US" altLang="ko-KR" sz="2800" b="1" dirty="0">
                <a:latin typeface="+mj-lt"/>
              </a:rPr>
              <a:t>AI </a:t>
            </a:r>
            <a:r>
              <a:rPr kumimoji="1" lang="ko-KR" altLang="en-US" sz="2800" b="1" dirty="0" err="1">
                <a:latin typeface="+mj-lt"/>
              </a:rPr>
              <a:t>전문가과정</a:t>
            </a:r>
            <a:endParaRPr kumimoji="1" lang="en-US" altLang="ko-KR" sz="2800" b="1" dirty="0">
              <a:latin typeface="+mj-lt"/>
            </a:endParaRPr>
          </a:p>
          <a:p>
            <a:pPr algn="ctr"/>
            <a:r>
              <a:rPr kumimoji="1" lang="en-US" altLang="ko-KR" sz="2800" b="1" dirty="0">
                <a:latin typeface="+mj-lt"/>
              </a:rPr>
              <a:t>6</a:t>
            </a:r>
            <a:r>
              <a:rPr kumimoji="1" lang="ko-KR" altLang="en-US" sz="2800" b="1" dirty="0">
                <a:latin typeface="+mj-lt"/>
              </a:rPr>
              <a:t>월 </a:t>
            </a:r>
            <a:r>
              <a:rPr kumimoji="1" lang="en-US" altLang="ko-KR" sz="2800" b="1" dirty="0">
                <a:latin typeface="+mj-lt"/>
              </a:rPr>
              <a:t>8</a:t>
            </a:r>
            <a:r>
              <a:rPr kumimoji="1" lang="ko-KR" altLang="en-US" sz="2800" b="1" dirty="0">
                <a:latin typeface="+mj-lt"/>
              </a:rPr>
              <a:t>일 수요일 </a:t>
            </a:r>
            <a:r>
              <a:rPr kumimoji="1" lang="en-US" altLang="ko-KR" sz="2800" b="1" dirty="0">
                <a:latin typeface="+mj-lt"/>
              </a:rPr>
              <a:t>6</a:t>
            </a:r>
            <a:r>
              <a:rPr kumimoji="1" lang="ko-KR" altLang="en-US" sz="2800" b="1" dirty="0">
                <a:latin typeface="+mj-lt"/>
              </a:rPr>
              <a:t>교시</a:t>
            </a:r>
            <a:endParaRPr kumimoji="1" lang="en-US" altLang="ko-KR" sz="2800" b="1" dirty="0">
              <a:latin typeface="+mj-lt"/>
            </a:endParaRPr>
          </a:p>
          <a:p>
            <a:pPr algn="ctr"/>
            <a:r>
              <a:rPr kumimoji="1" lang="ko-KR" altLang="en-US" sz="2800" b="1" dirty="0" err="1">
                <a:latin typeface="+mj-lt"/>
              </a:rPr>
              <a:t>장병탁</a:t>
            </a:r>
            <a:endParaRPr kumimoji="1" lang="ko-KR" altLang="en-US" sz="2800" b="1" dirty="0">
              <a:latin typeface="+mj-lt"/>
            </a:endParaRPr>
          </a:p>
        </p:txBody>
      </p:sp>
    </p:spTree>
    <p:extLst>
      <p:ext uri="{BB962C8B-B14F-4D97-AF65-F5344CB8AC3E}">
        <p14:creationId xmlns:p14="http://schemas.microsoft.com/office/powerpoint/2010/main" val="370905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15.1 Forms of Learning (</a:t>
            </a:r>
            <a:r>
              <a:rPr kumimoji="1" lang="en-US" altLang="ko-KR" dirty="0"/>
              <a:t>1</a:t>
            </a:r>
            <a:r>
              <a:rPr kumimoji="1" lang="en-US" altLang="ko-Kore-KR" dirty="0"/>
              <a:t>/</a:t>
            </a:r>
            <a:r>
              <a:rPr kumimoji="1" lang="en-US" altLang="ko-KR" dirty="0"/>
              <a:t>2</a:t>
            </a:r>
            <a:r>
              <a:rPr kumimoji="1" lang="en-US" altLang="ko-Kore-KR" dirty="0"/>
              <a:t>)</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342900" indent="-342900">
              <a:buFont typeface="Wingdings" pitchFamily="2" charset="2"/>
              <a:buChar char="Ø"/>
            </a:pPr>
            <a:r>
              <a:rPr lang="en-US" sz="2000" b="0" dirty="0"/>
              <a:t>This chapter </a:t>
            </a:r>
            <a:r>
              <a:rPr lang="en-US" sz="2000" b="0" dirty="0">
                <a:solidFill>
                  <a:srgbClr val="0000FF"/>
                </a:solidFill>
              </a:rPr>
              <a:t>assumes little prior knowledge</a:t>
            </a:r>
            <a:r>
              <a:rPr lang="en-US" sz="2000" b="0" dirty="0"/>
              <a:t> on the part of the agent. </a:t>
            </a:r>
          </a:p>
          <a:p>
            <a:pPr marL="628650" lvl="1" indent="-342900">
              <a:buFont typeface="Wingdings" pitchFamily="2" charset="2"/>
              <a:buChar char="Ø"/>
            </a:pPr>
            <a:r>
              <a:rPr lang="en-US" sz="1600" b="0" dirty="0"/>
              <a:t>Later we will consider </a:t>
            </a:r>
            <a:r>
              <a:rPr lang="en-US" sz="1600" b="0" dirty="0">
                <a:solidFill>
                  <a:srgbClr val="0000FF"/>
                </a:solidFill>
              </a:rPr>
              <a:t>transfer learning</a:t>
            </a:r>
            <a:r>
              <a:rPr lang="en-US" sz="1600" b="0" dirty="0"/>
              <a:t>, in which knowledge from one domain is transferred to a new domain so that learning can proceed faster with less data.</a:t>
            </a:r>
          </a:p>
          <a:p>
            <a:pPr marL="342900" indent="-342900">
              <a:buFont typeface="Wingdings" pitchFamily="2" charset="2"/>
              <a:buChar char="Ø"/>
            </a:pPr>
            <a:r>
              <a:rPr lang="en-US" sz="2000" b="0" dirty="0"/>
              <a:t>This chapter concentrates on the problems with</a:t>
            </a:r>
          </a:p>
          <a:p>
            <a:pPr marL="628650" lvl="1" indent="-342900">
              <a:buFont typeface="Wingdings" pitchFamily="2" charset="2"/>
              <a:buChar char="Ø"/>
            </a:pPr>
            <a:r>
              <a:rPr lang="en-US" sz="1800" b="0" dirty="0"/>
              <a:t>Inputs: factored representation – a vector of attribute values</a:t>
            </a:r>
          </a:p>
          <a:p>
            <a:pPr marL="628650" lvl="1" indent="-342900">
              <a:buFont typeface="Wingdings" pitchFamily="2" charset="2"/>
              <a:buChar char="Ø"/>
            </a:pPr>
            <a:r>
              <a:rPr lang="en-US" sz="1800" b="0" dirty="0"/>
              <a:t>Outputs: </a:t>
            </a:r>
            <a:r>
              <a:rPr lang="en-US" altLang="ko-KR" sz="1800" dirty="0"/>
              <a:t>discrete values (classification)</a:t>
            </a:r>
            <a:r>
              <a:rPr lang="en-US" altLang="ko-KR" sz="1200" dirty="0"/>
              <a:t> or </a:t>
            </a:r>
            <a:r>
              <a:rPr lang="en-US" sz="1800" b="0" dirty="0"/>
              <a:t>continuous numerical values (regression) </a:t>
            </a:r>
          </a:p>
          <a:p>
            <a:pPr marL="1028700" lvl="2" indent="-342900">
              <a:buFont typeface="Wingdings" pitchFamily="2" charset="2"/>
              <a:buChar char="§"/>
            </a:pPr>
            <a:r>
              <a:rPr lang="en-US" sz="1400" dirty="0">
                <a:solidFill>
                  <a:srgbClr val="0000FF"/>
                </a:solidFill>
              </a:rPr>
              <a:t>Classification</a:t>
            </a:r>
            <a:r>
              <a:rPr lang="en-US" sz="1400" dirty="0"/>
              <a:t>: the output is one of a finite set of values (sunny/cloudy/rainy or true/false)</a:t>
            </a:r>
          </a:p>
          <a:p>
            <a:pPr marL="1028700" lvl="2" indent="-342900">
              <a:buFont typeface="Wingdings" pitchFamily="2" charset="2"/>
              <a:buChar char="§"/>
            </a:pPr>
            <a:r>
              <a:rPr lang="en-US" sz="1400" dirty="0">
                <a:solidFill>
                  <a:srgbClr val="0000FF"/>
                </a:solidFill>
              </a:rPr>
              <a:t>Regression</a:t>
            </a:r>
            <a:r>
              <a:rPr lang="en-US" sz="1400" dirty="0"/>
              <a:t>: When the output is a number (such as tomorrow’s temperature, measured either as an integer or a real number)</a:t>
            </a:r>
          </a:p>
          <a:p>
            <a:pPr>
              <a:lnSpc>
                <a:spcPct val="100000"/>
              </a:lnSpc>
              <a:buFont typeface="Wingdings" pitchFamily="2" charset="2"/>
              <a:buChar char="Ø"/>
            </a:pPr>
            <a:r>
              <a:rPr lang="en-US" sz="1800" b="0" dirty="0">
                <a:solidFill>
                  <a:srgbClr val="0000FF"/>
                </a:solidFill>
              </a:rPr>
              <a:t>Inductive learning</a:t>
            </a:r>
            <a:r>
              <a:rPr lang="en-US" sz="1800" b="0" dirty="0"/>
              <a:t>: learning a general function or rule from specific input-output pairs </a:t>
            </a:r>
          </a:p>
          <a:p>
            <a:pPr>
              <a:lnSpc>
                <a:spcPct val="100000"/>
              </a:lnSpc>
              <a:buFont typeface="Wingdings" pitchFamily="2" charset="2"/>
              <a:buChar char="Ø"/>
            </a:pPr>
            <a:r>
              <a:rPr lang="en-US" altLang="ko-Kore-KR" sz="1800" b="0" dirty="0">
                <a:solidFill>
                  <a:srgbClr val="0000FF"/>
                </a:solidFill>
              </a:rPr>
              <a:t>Analytical</a:t>
            </a:r>
            <a:r>
              <a:rPr lang="en-US" altLang="ko-Kore-KR" sz="1800" b="0" dirty="0"/>
              <a:t> or </a:t>
            </a:r>
            <a:r>
              <a:rPr lang="en-US" altLang="ko-Kore-KR" sz="1800" b="0" dirty="0">
                <a:solidFill>
                  <a:srgbClr val="0000FF"/>
                </a:solidFill>
              </a:rPr>
              <a:t>deductive learning</a:t>
            </a:r>
            <a:r>
              <a:rPr lang="en-US" altLang="ko-Kore-KR" sz="1800" b="0" dirty="0"/>
              <a:t>: going from a known general rule to a new rule that is logically entailed</a:t>
            </a:r>
          </a:p>
        </p:txBody>
      </p:sp>
    </p:spTree>
    <p:extLst>
      <p:ext uri="{BB962C8B-B14F-4D97-AF65-F5344CB8AC3E}">
        <p14:creationId xmlns:p14="http://schemas.microsoft.com/office/powerpoint/2010/main" val="417988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15.1 Forms of Learning (</a:t>
            </a:r>
            <a:r>
              <a:rPr kumimoji="1" lang="en-US" altLang="ko-KR" dirty="0"/>
              <a:t>2</a:t>
            </a:r>
            <a:r>
              <a:rPr kumimoji="1" lang="en-US" altLang="ko-Kore-KR" dirty="0"/>
              <a:t>/</a:t>
            </a:r>
            <a:r>
              <a:rPr kumimoji="1" lang="en-US" altLang="ko-KR" dirty="0"/>
              <a:t>2</a:t>
            </a:r>
            <a:r>
              <a:rPr kumimoji="1" lang="en-US" altLang="ko-Kore-KR" dirty="0"/>
              <a:t>)</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5532384" cy="4176464"/>
          </a:xfrm>
        </p:spPr>
        <p:txBody>
          <a:bodyPr/>
          <a:lstStyle/>
          <a:p>
            <a:pPr marL="0" indent="0">
              <a:buNone/>
            </a:pPr>
            <a:r>
              <a:rPr lang="en-US" sz="2200" dirty="0"/>
              <a:t>Feedback to learn from </a:t>
            </a:r>
          </a:p>
          <a:p>
            <a:pPr>
              <a:lnSpc>
                <a:spcPct val="100000"/>
              </a:lnSpc>
              <a:buFont typeface="Wingdings" pitchFamily="2" charset="2"/>
              <a:buChar char="Ø"/>
            </a:pPr>
            <a:r>
              <a:rPr lang="en-US" altLang="ko-KR" sz="2000" dirty="0">
                <a:solidFill>
                  <a:srgbClr val="0000FF"/>
                </a:solidFill>
              </a:rPr>
              <a:t>Unsupervised learning: </a:t>
            </a:r>
            <a:r>
              <a:rPr lang="en-US" altLang="ko-KR" sz="2000" b="0" dirty="0"/>
              <a:t>learns patterns in the input without explicit feedback, such as  clustering</a:t>
            </a:r>
          </a:p>
          <a:p>
            <a:pPr>
              <a:lnSpc>
                <a:spcPct val="100000"/>
              </a:lnSpc>
              <a:buFont typeface="Wingdings" pitchFamily="2" charset="2"/>
              <a:buChar char="Ø"/>
            </a:pPr>
            <a:r>
              <a:rPr lang="en-US" altLang="ko-Kore-KR" sz="2000" b="1" dirty="0">
                <a:solidFill>
                  <a:srgbClr val="0000FF"/>
                </a:solidFill>
              </a:rPr>
              <a:t>Reinforcement learning</a:t>
            </a:r>
            <a:r>
              <a:rPr lang="en-US" altLang="ko-Kore-KR" sz="2000" dirty="0"/>
              <a:t>: </a:t>
            </a:r>
            <a:r>
              <a:rPr lang="en-US" altLang="ko-Kore-KR" sz="2000" b="0" dirty="0"/>
              <a:t>learns from a series of reinforcements – rewards or punishments</a:t>
            </a:r>
          </a:p>
          <a:p>
            <a:pPr>
              <a:lnSpc>
                <a:spcPct val="100000"/>
              </a:lnSpc>
              <a:buFont typeface="Wingdings" pitchFamily="2" charset="2"/>
              <a:buChar char="Ø"/>
            </a:pPr>
            <a:r>
              <a:rPr lang="en-US" altLang="ko-Kore-KR" sz="2000" b="1" dirty="0">
                <a:solidFill>
                  <a:srgbClr val="0000FF"/>
                </a:solidFill>
              </a:rPr>
              <a:t>Supervised learning</a:t>
            </a:r>
            <a:r>
              <a:rPr lang="en-US" altLang="ko-Kore-KR" sz="2000" dirty="0"/>
              <a:t>: </a:t>
            </a:r>
            <a:r>
              <a:rPr lang="en-US" altLang="ko-Kore-KR" sz="2000" b="0" dirty="0"/>
              <a:t>observes some example input-output pairs and learn a function that maps from input to output</a:t>
            </a:r>
          </a:p>
          <a:p>
            <a:pPr>
              <a:lnSpc>
                <a:spcPct val="100000"/>
              </a:lnSpc>
              <a:buFont typeface="Wingdings" pitchFamily="2" charset="2"/>
              <a:buChar char="Ø"/>
            </a:pPr>
            <a:r>
              <a:rPr lang="en-US" altLang="ko-Kore-KR" sz="2000" b="1" dirty="0" err="1">
                <a:solidFill>
                  <a:srgbClr val="0000FF"/>
                </a:solidFill>
              </a:rPr>
              <a:t>Semisupervised</a:t>
            </a:r>
            <a:r>
              <a:rPr lang="en-US" altLang="ko-Kore-KR" sz="2000" b="1" dirty="0">
                <a:solidFill>
                  <a:srgbClr val="0000FF"/>
                </a:solidFill>
              </a:rPr>
              <a:t> learning</a:t>
            </a:r>
            <a:r>
              <a:rPr lang="en-US" altLang="ko-Kore-KR" sz="2000" dirty="0"/>
              <a:t>: </a:t>
            </a:r>
            <a:r>
              <a:rPr lang="en-US" altLang="ko-Kore-KR" sz="2000" b="0" dirty="0"/>
              <a:t>given a few labeled examples and a large collection of unlabeled examples</a:t>
            </a:r>
          </a:p>
        </p:txBody>
      </p:sp>
      <p:pic>
        <p:nvPicPr>
          <p:cNvPr id="4" name="Picture 2" descr="Machine Learning">
            <a:extLst>
              <a:ext uri="{FF2B5EF4-FFF2-40B4-BE49-F238E27FC236}">
                <a16:creationId xmlns:a16="http://schemas.microsoft.com/office/drawing/2014/main" id="{2AB97C95-0F9B-0B4A-4E7D-D25A6B49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497" y="1294770"/>
            <a:ext cx="3431007" cy="255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A3CF15-09F4-A6E4-205A-485FA89B66F3}"/>
              </a:ext>
            </a:extLst>
          </p:cNvPr>
          <p:cNvSpPr txBox="1"/>
          <p:nvPr/>
        </p:nvSpPr>
        <p:spPr>
          <a:xfrm>
            <a:off x="6012160" y="3939902"/>
            <a:ext cx="3040889" cy="230832"/>
          </a:xfrm>
          <a:prstGeom prst="rect">
            <a:avLst/>
          </a:prstGeom>
          <a:noFill/>
        </p:spPr>
        <p:txBody>
          <a:bodyPr wrap="square">
            <a:spAutoFit/>
          </a:bodyPr>
          <a:lstStyle/>
          <a:p>
            <a:r>
              <a:rPr lang="en" altLang="ko-Kore-KR" sz="900" dirty="0">
                <a:effectLst/>
                <a:latin typeface="Times New Roman" panose="02020603050405020304" pitchFamily="18" charset="0"/>
                <a:cs typeface="Times New Roman" panose="02020603050405020304" pitchFamily="18" charset="0"/>
              </a:rPr>
              <a:t>Google. (n.d.). Google search. Retrieved February 25, 2022</a:t>
            </a:r>
          </a:p>
        </p:txBody>
      </p:sp>
    </p:spTree>
    <p:extLst>
      <p:ext uri="{BB962C8B-B14F-4D97-AF65-F5344CB8AC3E}">
        <p14:creationId xmlns:p14="http://schemas.microsoft.com/office/powerpoint/2010/main" val="3541358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15.2</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Supervised Learning</a:t>
            </a:r>
          </a:p>
        </p:txBody>
      </p:sp>
    </p:spTree>
    <p:extLst>
      <p:ext uri="{BB962C8B-B14F-4D97-AF65-F5344CB8AC3E}">
        <p14:creationId xmlns:p14="http://schemas.microsoft.com/office/powerpoint/2010/main" val="50525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15.2 Supervised Learning</a:t>
            </a:r>
            <a:r>
              <a:rPr lang="en-US" altLang="ko-KR" dirty="0"/>
              <a:t> (1/4)</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7908648" cy="3744416"/>
              </a:xfrm>
            </p:spPr>
            <p:txBody>
              <a:bodyPr/>
              <a:lstStyle/>
              <a:p>
                <a:pPr marL="0" indent="0">
                  <a:lnSpc>
                    <a:spcPct val="100000"/>
                  </a:lnSpc>
                  <a:buNone/>
                </a:pPr>
                <a:r>
                  <a:rPr lang="en-US" sz="2200" dirty="0"/>
                  <a:t> Task of supervised learning:</a:t>
                </a:r>
              </a:p>
              <a:p>
                <a:pPr>
                  <a:lnSpc>
                    <a:spcPct val="100000"/>
                  </a:lnSpc>
                  <a:buFont typeface="Wingdings" pitchFamily="2" charset="2"/>
                  <a:buChar char="Ø"/>
                </a:pPr>
                <a:r>
                  <a:rPr lang="en-US" altLang="ko-Kore-KR" sz="2000" b="0" dirty="0"/>
                  <a:t>Given a </a:t>
                </a:r>
                <a:r>
                  <a:rPr lang="en-US" altLang="ko-Kore-KR" sz="2000" b="0" dirty="0">
                    <a:solidFill>
                      <a:srgbClr val="0000FF"/>
                    </a:solidFill>
                  </a:rPr>
                  <a:t>training set</a:t>
                </a:r>
                <a:r>
                  <a:rPr lang="en-US" altLang="ko-Kore-KR" sz="2000" b="0" dirty="0"/>
                  <a:t> of 𝑁 example input-output pairs</a:t>
                </a:r>
              </a:p>
              <a:p>
                <a:pPr marL="857250" lvl="2" indent="0">
                  <a:lnSpc>
                    <a:spcPct val="100000"/>
                  </a:lnSpc>
                  <a:buNone/>
                </a:pPr>
                <a:r>
                  <a:rPr lang="es-ES" altLang="ko-KR" sz="2000" dirty="0"/>
                  <a:t>	         </a:t>
                </a:r>
                <a14:m>
                  <m:oMath xmlns:m="http://schemas.openxmlformats.org/officeDocument/2006/math">
                    <m:d>
                      <m:dPr>
                        <m:ctrlPr>
                          <a:rPr lang="es-ES" altLang="ko-KR" sz="2000" i="1" dirty="0">
                            <a:solidFill>
                              <a:srgbClr val="0000FF"/>
                            </a:solidFill>
                            <a:latin typeface="Cambria Math" panose="02040503050406030204" pitchFamily="18" charset="0"/>
                          </a:rPr>
                        </m:ctrlPr>
                      </m:dPr>
                      <m:e>
                        <m:sSub>
                          <m:sSubPr>
                            <m:ctrlPr>
                              <a:rPr lang="en-US" altLang="ko-KR" sz="2000" i="1" dirty="0">
                                <a:solidFill>
                                  <a:srgbClr val="0000FF"/>
                                </a:solidFill>
                                <a:latin typeface="Cambria Math" panose="02040503050406030204" pitchFamily="18" charset="0"/>
                              </a:rPr>
                            </m:ctrlPr>
                          </m:sSubPr>
                          <m:e>
                            <m:r>
                              <a:rPr lang="es-ES" altLang="ko-KR" sz="2000" i="1" dirty="0">
                                <a:solidFill>
                                  <a:srgbClr val="0000FF"/>
                                </a:solidFill>
                                <a:latin typeface="Cambria Math" panose="02040503050406030204" pitchFamily="18" charset="0"/>
                              </a:rPr>
                              <m:t>𝑥</m:t>
                            </m:r>
                          </m:e>
                          <m:sub>
                            <m:r>
                              <a:rPr lang="es-ES" altLang="ko-KR" sz="2000" i="1" dirty="0">
                                <a:solidFill>
                                  <a:srgbClr val="0000FF"/>
                                </a:solidFill>
                                <a:latin typeface="Cambria Math" panose="02040503050406030204" pitchFamily="18" charset="0"/>
                              </a:rPr>
                              <m:t>1</m:t>
                            </m:r>
                          </m:sub>
                        </m:sSub>
                        <m:r>
                          <a:rPr lang="es-ES" altLang="ko-KR" sz="2000" i="1" dirty="0">
                            <a:solidFill>
                              <a:srgbClr val="0000FF"/>
                            </a:solidFill>
                            <a:latin typeface="Cambria Math" panose="02040503050406030204" pitchFamily="18" charset="0"/>
                          </a:rPr>
                          <m:t>, </m:t>
                        </m:r>
                        <m:sSub>
                          <m:sSubPr>
                            <m:ctrlPr>
                              <a:rPr lang="en-US" altLang="ko-KR" sz="2000" i="1" dirty="0">
                                <a:solidFill>
                                  <a:srgbClr val="0000FF"/>
                                </a:solidFill>
                                <a:latin typeface="Cambria Math" panose="02040503050406030204" pitchFamily="18" charset="0"/>
                              </a:rPr>
                            </m:ctrlPr>
                          </m:sSubPr>
                          <m:e>
                            <m:r>
                              <a:rPr lang="es-ES" altLang="ko-KR" sz="2000" i="1" dirty="0">
                                <a:solidFill>
                                  <a:srgbClr val="0000FF"/>
                                </a:solidFill>
                                <a:latin typeface="Cambria Math" panose="02040503050406030204" pitchFamily="18" charset="0"/>
                              </a:rPr>
                              <m:t>𝑦</m:t>
                            </m:r>
                          </m:e>
                          <m:sub>
                            <m:r>
                              <a:rPr lang="es-ES" altLang="ko-KR" sz="2000" i="1" dirty="0">
                                <a:solidFill>
                                  <a:srgbClr val="0000FF"/>
                                </a:solidFill>
                                <a:latin typeface="Cambria Math" panose="02040503050406030204" pitchFamily="18" charset="0"/>
                              </a:rPr>
                              <m:t>1</m:t>
                            </m:r>
                          </m:sub>
                        </m:sSub>
                      </m:e>
                    </m:d>
                    <m:r>
                      <a:rPr lang="es-ES" altLang="ko-KR" sz="2000" i="1" dirty="0">
                        <a:solidFill>
                          <a:srgbClr val="0000FF"/>
                        </a:solidFill>
                        <a:latin typeface="Cambria Math" panose="02040503050406030204" pitchFamily="18" charset="0"/>
                      </a:rPr>
                      <m:t>, </m:t>
                    </m:r>
                    <m:d>
                      <m:dPr>
                        <m:ctrlPr>
                          <a:rPr lang="es-ES" altLang="ko-KR" sz="2000" i="1" dirty="0">
                            <a:solidFill>
                              <a:srgbClr val="0000FF"/>
                            </a:solidFill>
                            <a:latin typeface="Cambria Math" panose="02040503050406030204" pitchFamily="18" charset="0"/>
                          </a:rPr>
                        </m:ctrlPr>
                      </m:dPr>
                      <m:e>
                        <m:sSub>
                          <m:sSubPr>
                            <m:ctrlPr>
                              <a:rPr lang="en-US" altLang="ko-KR" sz="2000" i="1" dirty="0">
                                <a:solidFill>
                                  <a:srgbClr val="0000FF"/>
                                </a:solidFill>
                                <a:latin typeface="Cambria Math" panose="02040503050406030204" pitchFamily="18" charset="0"/>
                              </a:rPr>
                            </m:ctrlPr>
                          </m:sSubPr>
                          <m:e>
                            <m:r>
                              <a:rPr lang="es-ES" altLang="ko-KR" sz="2000" i="1" dirty="0">
                                <a:solidFill>
                                  <a:srgbClr val="0000FF"/>
                                </a:solidFill>
                                <a:latin typeface="Cambria Math" panose="02040503050406030204" pitchFamily="18" charset="0"/>
                              </a:rPr>
                              <m:t>𝑥</m:t>
                            </m:r>
                          </m:e>
                          <m:sub>
                            <m:r>
                              <a:rPr lang="en-US" altLang="ko-KR" sz="2000" i="1" dirty="0">
                                <a:solidFill>
                                  <a:srgbClr val="0000FF"/>
                                </a:solidFill>
                                <a:latin typeface="Cambria Math" panose="02040503050406030204" pitchFamily="18" charset="0"/>
                              </a:rPr>
                              <m:t>2</m:t>
                            </m:r>
                          </m:sub>
                        </m:sSub>
                        <m:r>
                          <a:rPr lang="es-ES" altLang="ko-KR" sz="2000" i="1" dirty="0">
                            <a:solidFill>
                              <a:srgbClr val="0000FF"/>
                            </a:solidFill>
                            <a:latin typeface="Cambria Math" panose="02040503050406030204" pitchFamily="18" charset="0"/>
                          </a:rPr>
                          <m:t>, </m:t>
                        </m:r>
                        <m:sSub>
                          <m:sSubPr>
                            <m:ctrlPr>
                              <a:rPr lang="en-US" altLang="ko-KR" sz="2000" i="1" dirty="0">
                                <a:solidFill>
                                  <a:srgbClr val="0000FF"/>
                                </a:solidFill>
                                <a:latin typeface="Cambria Math" panose="02040503050406030204" pitchFamily="18" charset="0"/>
                              </a:rPr>
                            </m:ctrlPr>
                          </m:sSubPr>
                          <m:e>
                            <m:r>
                              <a:rPr lang="es-ES" altLang="ko-KR" sz="2000" i="1" dirty="0">
                                <a:solidFill>
                                  <a:srgbClr val="0000FF"/>
                                </a:solidFill>
                                <a:latin typeface="Cambria Math" panose="02040503050406030204" pitchFamily="18" charset="0"/>
                              </a:rPr>
                              <m:t>𝑦</m:t>
                            </m:r>
                          </m:e>
                          <m:sub>
                            <m:r>
                              <a:rPr lang="es-ES" altLang="ko-KR" sz="2000" i="1" dirty="0">
                                <a:solidFill>
                                  <a:srgbClr val="0000FF"/>
                                </a:solidFill>
                                <a:latin typeface="Cambria Math" panose="02040503050406030204" pitchFamily="18" charset="0"/>
                              </a:rPr>
                              <m:t>2</m:t>
                            </m:r>
                          </m:sub>
                        </m:sSub>
                      </m:e>
                    </m:d>
                    <m:r>
                      <a:rPr lang="es-ES" altLang="ko-KR" sz="2000" i="1" dirty="0">
                        <a:solidFill>
                          <a:srgbClr val="0000FF"/>
                        </a:solidFill>
                        <a:latin typeface="Cambria Math" panose="02040503050406030204" pitchFamily="18" charset="0"/>
                      </a:rPr>
                      <m:t>,</m:t>
                    </m:r>
                    <m:r>
                      <a:rPr lang="en-US" altLang="ko-KR" sz="2000" i="1" dirty="0">
                        <a:solidFill>
                          <a:srgbClr val="0000FF"/>
                        </a:solidFill>
                        <a:latin typeface="Cambria Math" panose="02040503050406030204" pitchFamily="18" charset="0"/>
                      </a:rPr>
                      <m:t>…,</m:t>
                    </m:r>
                    <m:r>
                      <a:rPr lang="es-ES" altLang="ko-KR" sz="2000" i="1" dirty="0">
                        <a:solidFill>
                          <a:srgbClr val="0000FF"/>
                        </a:solidFill>
                        <a:latin typeface="Cambria Math" panose="02040503050406030204" pitchFamily="18" charset="0"/>
                      </a:rPr>
                      <m:t>(</m:t>
                    </m:r>
                    <m:sSub>
                      <m:sSubPr>
                        <m:ctrlPr>
                          <a:rPr lang="en-US" altLang="ko-KR" sz="2000" i="1" dirty="0">
                            <a:solidFill>
                              <a:srgbClr val="0000FF"/>
                            </a:solidFill>
                            <a:latin typeface="Cambria Math" panose="02040503050406030204" pitchFamily="18" charset="0"/>
                          </a:rPr>
                        </m:ctrlPr>
                      </m:sSubPr>
                      <m:e>
                        <m:r>
                          <a:rPr lang="es-ES" altLang="ko-KR" sz="2000" i="1" dirty="0" err="1">
                            <a:solidFill>
                              <a:srgbClr val="0000FF"/>
                            </a:solidFill>
                            <a:latin typeface="Cambria Math" panose="02040503050406030204" pitchFamily="18" charset="0"/>
                          </a:rPr>
                          <m:t>𝑥</m:t>
                        </m:r>
                      </m:e>
                      <m:sub>
                        <m:r>
                          <a:rPr lang="es-ES" altLang="ko-KR" sz="2000" i="1" dirty="0" err="1">
                            <a:solidFill>
                              <a:srgbClr val="0000FF"/>
                            </a:solidFill>
                            <a:latin typeface="Cambria Math" panose="02040503050406030204" pitchFamily="18" charset="0"/>
                          </a:rPr>
                          <m:t>𝑁</m:t>
                        </m:r>
                      </m:sub>
                    </m:sSub>
                    <m:r>
                      <a:rPr lang="es-ES" altLang="ko-KR" sz="2000" i="1" dirty="0">
                        <a:solidFill>
                          <a:srgbClr val="0000FF"/>
                        </a:solidFill>
                        <a:latin typeface="Cambria Math" panose="02040503050406030204" pitchFamily="18" charset="0"/>
                      </a:rPr>
                      <m:t>, </m:t>
                    </m:r>
                    <m:sSub>
                      <m:sSubPr>
                        <m:ctrlPr>
                          <a:rPr lang="en-US" altLang="ko-KR" sz="2000" i="1" dirty="0">
                            <a:solidFill>
                              <a:srgbClr val="0000FF"/>
                            </a:solidFill>
                            <a:latin typeface="Cambria Math" panose="02040503050406030204" pitchFamily="18" charset="0"/>
                          </a:rPr>
                        </m:ctrlPr>
                      </m:sSubPr>
                      <m:e>
                        <m:r>
                          <a:rPr lang="es-ES" altLang="ko-KR" sz="2000" i="1" dirty="0" err="1">
                            <a:solidFill>
                              <a:srgbClr val="0000FF"/>
                            </a:solidFill>
                            <a:latin typeface="Cambria Math" panose="02040503050406030204" pitchFamily="18" charset="0"/>
                          </a:rPr>
                          <m:t>𝑦</m:t>
                        </m:r>
                      </m:e>
                      <m:sub>
                        <m:r>
                          <a:rPr lang="es-ES" altLang="ko-KR" sz="2000" i="1" dirty="0" err="1">
                            <a:solidFill>
                              <a:srgbClr val="0000FF"/>
                            </a:solidFill>
                            <a:latin typeface="Cambria Math" panose="02040503050406030204" pitchFamily="18" charset="0"/>
                          </a:rPr>
                          <m:t>𝑁</m:t>
                        </m:r>
                      </m:sub>
                    </m:sSub>
                    <m:r>
                      <a:rPr lang="es-ES" altLang="ko-KR" sz="2000" i="1" dirty="0">
                        <a:solidFill>
                          <a:srgbClr val="0000FF"/>
                        </a:solidFill>
                        <a:latin typeface="Cambria Math" panose="02040503050406030204" pitchFamily="18" charset="0"/>
                      </a:rPr>
                      <m:t>) </m:t>
                    </m:r>
                  </m:oMath>
                </a14:m>
                <a:endParaRPr lang="es-ES" altLang="ko-KR" sz="2000" dirty="0"/>
              </a:p>
              <a:p>
                <a:pPr marL="285750" lvl="1" indent="0">
                  <a:lnSpc>
                    <a:spcPct val="100000"/>
                  </a:lnSpc>
                  <a:buNone/>
                </a:pPr>
                <a:r>
                  <a:rPr lang="en-US" altLang="ko-Kore-KR" sz="1800" b="0" dirty="0">
                    <a:solidFill>
                      <a:schemeClr val="tx1"/>
                    </a:solidFill>
                  </a:rPr>
                  <a:t>    </a:t>
                </a:r>
                <a:r>
                  <a:rPr lang="en-US" altLang="ko-Kore-KR" b="0" dirty="0">
                    <a:solidFill>
                      <a:schemeClr val="tx1"/>
                    </a:solidFill>
                  </a:rPr>
                  <a:t>where each </a:t>
                </a:r>
                <a14:m>
                  <m:oMath xmlns:m="http://schemas.openxmlformats.org/officeDocument/2006/math">
                    <m:sSub>
                      <m:sSubPr>
                        <m:ctrlPr>
                          <a:rPr lang="en-US" altLang="ko-KR" b="0" i="1" dirty="0" smtClean="0">
                            <a:solidFill>
                              <a:srgbClr val="0000FF"/>
                            </a:solidFill>
                            <a:latin typeface="Cambria Math" panose="02040503050406030204" pitchFamily="18" charset="0"/>
                          </a:rPr>
                        </m:ctrlPr>
                      </m:sSubPr>
                      <m:e>
                        <m:r>
                          <a:rPr lang="en-US" altLang="ko-KR" b="0" i="1" dirty="0">
                            <a:solidFill>
                              <a:srgbClr val="0000FF"/>
                            </a:solidFill>
                            <a:latin typeface="Cambria Math" panose="02040503050406030204" pitchFamily="18" charset="0"/>
                          </a:rPr>
                          <m:t>𝑦</m:t>
                        </m:r>
                      </m:e>
                      <m:sub>
                        <m:r>
                          <a:rPr lang="en-US" altLang="ko-KR" b="0" i="1" dirty="0">
                            <a:solidFill>
                              <a:srgbClr val="0000FF"/>
                            </a:solidFill>
                            <a:latin typeface="Cambria Math" panose="02040503050406030204" pitchFamily="18" charset="0"/>
                          </a:rPr>
                          <m:t>𝑗</m:t>
                        </m:r>
                      </m:sub>
                    </m:sSub>
                    <m:r>
                      <a:rPr lang="en-US" altLang="ko-KR" b="0" i="1" dirty="0">
                        <a:solidFill>
                          <a:srgbClr val="0000FF"/>
                        </a:solidFill>
                        <a:latin typeface="Cambria Math" panose="02040503050406030204" pitchFamily="18" charset="0"/>
                      </a:rPr>
                      <m:t> </m:t>
                    </m:r>
                  </m:oMath>
                </a14:m>
                <a:r>
                  <a:rPr lang="en-US" altLang="ko-Kore-KR" b="0" dirty="0">
                    <a:solidFill>
                      <a:schemeClr val="tx1"/>
                    </a:solidFill>
                  </a:rPr>
                  <a:t>was generated by an unknown function </a:t>
                </a:r>
              </a:p>
              <a:p>
                <a:pPr marL="285750" lvl="1" indent="0">
                  <a:lnSpc>
                    <a:spcPct val="100000"/>
                  </a:lnSpc>
                  <a:buNone/>
                </a:pPr>
                <a:r>
                  <a:rPr lang="en-US" altLang="ko-Kore-KR" dirty="0"/>
                  <a:t>                     </a:t>
                </a:r>
                <a:r>
                  <a:rPr lang="en-US" altLang="ko-Kore-KR" b="0" dirty="0">
                    <a:solidFill>
                      <a:srgbClr val="0000FF"/>
                    </a:solidFill>
                  </a:rPr>
                  <a:t>𝑦 = 𝑓(𝑥)</a:t>
                </a:r>
              </a:p>
              <a:p>
                <a:pPr marL="285750" lvl="1" indent="0">
                  <a:lnSpc>
                    <a:spcPct val="100000"/>
                  </a:lnSpc>
                  <a:buNone/>
                </a:pPr>
                <a:r>
                  <a:rPr lang="en-US" altLang="ko-Kore-KR" dirty="0">
                    <a:solidFill>
                      <a:srgbClr val="0000FF"/>
                    </a:solidFill>
                  </a:rPr>
                  <a:t>    </a:t>
                </a:r>
                <a:r>
                  <a:rPr lang="en-US" altLang="ko-Kore-KR" b="0" dirty="0">
                    <a:solidFill>
                      <a:schemeClr val="tx1"/>
                    </a:solidFill>
                  </a:rPr>
                  <a:t>discover a function </a:t>
                </a:r>
                <a:r>
                  <a:rPr lang="en-US" altLang="ko-Kore-KR" b="0" dirty="0" err="1">
                    <a:solidFill>
                      <a:srgbClr val="C00000"/>
                    </a:solidFill>
                  </a:rPr>
                  <a:t>ℎ</a:t>
                </a:r>
                <a:r>
                  <a:rPr lang="en-US" altLang="ko-Kore-KR" b="0" dirty="0">
                    <a:solidFill>
                      <a:schemeClr val="tx1"/>
                    </a:solidFill>
                  </a:rPr>
                  <a:t> that approximates the true function </a:t>
                </a:r>
                <a:r>
                  <a:rPr lang="en-US" altLang="ko-Kore-KR" b="0" dirty="0">
                    <a:solidFill>
                      <a:srgbClr val="C00000"/>
                    </a:solidFill>
                  </a:rPr>
                  <a:t>𝑓</a:t>
                </a:r>
                <a:r>
                  <a:rPr lang="en-US" altLang="ko-Kore-KR" b="0" dirty="0">
                    <a:solidFill>
                      <a:schemeClr val="tx1"/>
                    </a:solidFill>
                  </a:rPr>
                  <a:t>.</a:t>
                </a:r>
                <a:endParaRPr lang="en-US" altLang="ko-Kore-KR" sz="2400" dirty="0">
                  <a:solidFill>
                    <a:srgbClr val="0000FF"/>
                  </a:solidFill>
                </a:endParaRPr>
              </a:p>
              <a:p>
                <a:pPr>
                  <a:lnSpc>
                    <a:spcPct val="100000"/>
                  </a:lnSpc>
                  <a:buFont typeface="Wingdings" pitchFamily="2" charset="2"/>
                  <a:buChar char="Ø"/>
                </a:pPr>
                <a:r>
                  <a:rPr lang="en-US" altLang="ko-Kore-KR" sz="2000" b="0" dirty="0"/>
                  <a:t>A </a:t>
                </a:r>
                <a:r>
                  <a:rPr lang="en-US" altLang="ko-Kore-KR" sz="2000" dirty="0"/>
                  <a:t>model</a:t>
                </a:r>
                <a:r>
                  <a:rPr lang="en-US" altLang="ko-Kore-KR" sz="2000" b="0" dirty="0"/>
                  <a:t> </a:t>
                </a:r>
                <a14:m>
                  <m:oMath xmlns:m="http://schemas.openxmlformats.org/officeDocument/2006/math">
                    <m:r>
                      <a:rPr lang="en-US" altLang="ko-KR" sz="2000" b="0" i="1" dirty="0">
                        <a:solidFill>
                          <a:srgbClr val="0000FF"/>
                        </a:solidFill>
                        <a:latin typeface="Cambria Math" panose="02040503050406030204" pitchFamily="18" charset="0"/>
                      </a:rPr>
                      <m:t>h</m:t>
                    </m:r>
                  </m:oMath>
                </a14:m>
                <a:r>
                  <a:rPr lang="en-US" altLang="ko-Kore-KR" sz="2000" b="0" dirty="0"/>
                  <a:t> is drawn from a model class </a:t>
                </a:r>
                <a14:m>
                  <m:oMath xmlns:m="http://schemas.openxmlformats.org/officeDocument/2006/math">
                    <m:r>
                      <a:rPr lang="en-US" altLang="ko-KR" sz="2000" i="1">
                        <a:solidFill>
                          <a:srgbClr val="0000FF"/>
                        </a:solidFill>
                        <a:latin typeface="Cambria Math" panose="02040503050406030204" pitchFamily="18" charset="0"/>
                        <a:ea typeface="Cambria Math" panose="02040503050406030204" pitchFamily="18" charset="0"/>
                      </a:rPr>
                      <m:t>ℋ</m:t>
                    </m:r>
                  </m:oMath>
                </a14:m>
                <a:r>
                  <a:rPr lang="en-US" altLang="ko-Kore-KR" sz="2000" b="0" dirty="0"/>
                  <a:t>. Or a function is drawn from a function class.</a:t>
                </a:r>
              </a:p>
              <a:p>
                <a:pPr>
                  <a:lnSpc>
                    <a:spcPct val="100000"/>
                  </a:lnSpc>
                  <a:buFont typeface="Wingdings" pitchFamily="2" charset="2"/>
                  <a:buChar char="Ø"/>
                </a:pPr>
                <a:r>
                  <a:rPr lang="en-US" altLang="ko-Kore-KR" sz="2000" b="0" dirty="0"/>
                  <a:t>A </a:t>
                </a:r>
                <a:r>
                  <a:rPr lang="en-US" altLang="ko-Kore-KR" sz="2000" dirty="0"/>
                  <a:t>consistent hypothesis </a:t>
                </a:r>
                <a:r>
                  <a:rPr lang="en-US" altLang="ko-Kore-KR" sz="2000" b="0" dirty="0"/>
                  <a:t>is an </a:t>
                </a:r>
                <a14:m>
                  <m:oMath xmlns:m="http://schemas.openxmlformats.org/officeDocument/2006/math">
                    <m:r>
                      <a:rPr lang="en-US" altLang="ko-KR" sz="2000" b="0" i="1" dirty="0">
                        <a:solidFill>
                          <a:srgbClr val="0000FF"/>
                        </a:solidFill>
                        <a:latin typeface="Cambria Math" panose="02040503050406030204" pitchFamily="18" charset="0"/>
                      </a:rPr>
                      <m:t>h</m:t>
                    </m:r>
                  </m:oMath>
                </a14:m>
                <a:r>
                  <a:rPr lang="en-US" altLang="ko-Kore-KR" sz="2000" b="0" dirty="0"/>
                  <a:t> s</a:t>
                </a:r>
                <a:r>
                  <a:rPr lang="en-US" altLang="ko-Kore-KR" sz="2000" b="0" dirty="0" err="1"/>
                  <a:t>.t.</a:t>
                </a:r>
                <a14:m>
                  <m:oMath xmlns:m="http://schemas.openxmlformats.org/officeDocument/2006/math">
                    <m:r>
                      <a:rPr lang="en-US" altLang="ko-KR" sz="2000" i="1" dirty="0" smtClean="0">
                        <a:solidFill>
                          <a:srgbClr val="0000FF"/>
                        </a:solidFill>
                        <a:latin typeface="Cambria Math" panose="02040503050406030204" pitchFamily="18" charset="0"/>
                      </a:rPr>
                      <m:t> </m:t>
                    </m:r>
                    <m:r>
                      <a:rPr lang="en-US" altLang="ko-KR" sz="2000" b="0" i="0" dirty="0" smtClean="0">
                        <a:solidFill>
                          <a:srgbClr val="0000FF"/>
                        </a:solidFill>
                        <a:latin typeface="Cambria Math" panose="02040503050406030204" pitchFamily="18" charset="0"/>
                      </a:rPr>
                      <m:t> </m:t>
                    </m:r>
                    <m:sSub>
                      <m:sSubPr>
                        <m:ctrlPr>
                          <a:rPr lang="en-US" altLang="ko-KR" sz="2000" i="1" dirty="0">
                            <a:solidFill>
                              <a:srgbClr val="0000FF"/>
                            </a:solidFill>
                            <a:latin typeface="Cambria Math" panose="02040503050406030204" pitchFamily="18" charset="0"/>
                          </a:rPr>
                        </m:ctrlPr>
                      </m:sSubPr>
                      <m:e>
                        <m:r>
                          <a:rPr lang="en-US" altLang="ko-KR" sz="2000" b="0" i="1" dirty="0" smtClean="0">
                            <a:solidFill>
                              <a:srgbClr val="0000FF"/>
                            </a:solidFill>
                            <a:latin typeface="Cambria Math" panose="02040503050406030204" pitchFamily="18" charset="0"/>
                          </a:rPr>
                          <m:t>h</m:t>
                        </m:r>
                        <m:r>
                          <a:rPr lang="en-US" altLang="ko-KR" sz="2000" b="0" i="1" dirty="0" smtClean="0">
                            <a:solidFill>
                              <a:srgbClr val="0000FF"/>
                            </a:solidFill>
                            <a:latin typeface="Cambria Math" panose="02040503050406030204" pitchFamily="18" charset="0"/>
                          </a:rPr>
                          <m:t>(</m:t>
                        </m:r>
                        <m:r>
                          <a:rPr lang="en-US" altLang="ko-KR" sz="2000" b="0" i="1" dirty="0" smtClean="0">
                            <a:solidFill>
                              <a:srgbClr val="0000FF"/>
                            </a:solidFill>
                            <a:latin typeface="Cambria Math" panose="02040503050406030204" pitchFamily="18" charset="0"/>
                          </a:rPr>
                          <m:t>𝑥</m:t>
                        </m:r>
                      </m:e>
                      <m:sub>
                        <m:r>
                          <a:rPr lang="en-US" altLang="ko-KR" sz="2000" b="1" i="1" dirty="0" smtClean="0">
                            <a:solidFill>
                              <a:srgbClr val="0000FF"/>
                            </a:solidFill>
                            <a:latin typeface="Cambria Math" panose="02040503050406030204" pitchFamily="18" charset="0"/>
                          </a:rPr>
                          <m:t>𝒊</m:t>
                        </m:r>
                      </m:sub>
                    </m:sSub>
                    <m:r>
                      <a:rPr lang="en-US" altLang="ko-KR" sz="2000" b="1" i="1" dirty="0" smtClean="0">
                        <a:solidFill>
                          <a:srgbClr val="0000FF"/>
                        </a:solidFill>
                        <a:latin typeface="Cambria Math" panose="02040503050406030204" pitchFamily="18" charset="0"/>
                      </a:rPr>
                      <m:t>)=</m:t>
                    </m:r>
                    <m:sSub>
                      <m:sSubPr>
                        <m:ctrlPr>
                          <a:rPr lang="en-US" altLang="ko-KR" sz="2000" i="1" dirty="0">
                            <a:solidFill>
                              <a:srgbClr val="0000FF"/>
                            </a:solidFill>
                            <a:latin typeface="Cambria Math" panose="02040503050406030204" pitchFamily="18" charset="0"/>
                          </a:rPr>
                        </m:ctrlPr>
                      </m:sSubPr>
                      <m:e>
                        <m:r>
                          <a:rPr lang="en-US" altLang="ko-KR" sz="2000" b="0" i="1" dirty="0">
                            <a:solidFill>
                              <a:srgbClr val="0000FF"/>
                            </a:solidFill>
                            <a:latin typeface="Cambria Math" panose="02040503050406030204" pitchFamily="18" charset="0"/>
                          </a:rPr>
                          <m:t> </m:t>
                        </m:r>
                        <m:r>
                          <a:rPr lang="en-US" altLang="ko-KR" sz="2000" b="0" i="1" dirty="0" smtClean="0">
                            <a:solidFill>
                              <a:srgbClr val="0000FF"/>
                            </a:solidFill>
                            <a:latin typeface="Cambria Math" panose="02040503050406030204" pitchFamily="18" charset="0"/>
                          </a:rPr>
                          <m:t>𝑦</m:t>
                        </m:r>
                      </m:e>
                      <m:sub>
                        <m:r>
                          <a:rPr lang="en-US" altLang="ko-KR" sz="2000" b="0" i="1" dirty="0" smtClean="0">
                            <a:solidFill>
                              <a:srgbClr val="0000FF"/>
                            </a:solidFill>
                            <a:latin typeface="Cambria Math" panose="02040503050406030204" pitchFamily="18" charset="0"/>
                          </a:rPr>
                          <m:t>𝑖</m:t>
                        </m:r>
                      </m:sub>
                    </m:sSub>
                  </m:oMath>
                </a14:m>
                <a:endParaRPr lang="en-US" altLang="ko-Kore-KR" sz="2000" b="0" dirty="0"/>
              </a:p>
              <a:p>
                <a:pPr marL="0" indent="0">
                  <a:lnSpc>
                    <a:spcPct val="100000"/>
                  </a:lnSpc>
                  <a:buNone/>
                </a:pPr>
                <a:endParaRPr lang="en-US" altLang="ko-Kore-KR" sz="20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7908648" cy="3744416"/>
              </a:xfrm>
              <a:blipFill>
                <a:blip r:embed="rId2"/>
                <a:stretch>
                  <a:fillRect l="-481" t="-1014"/>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D283DC96-62CB-E944-A2FE-997F824D11F4}"/>
              </a:ext>
            </a:extLst>
          </p:cNvPr>
          <p:cNvSpPr/>
          <p:nvPr/>
        </p:nvSpPr>
        <p:spPr>
          <a:xfrm>
            <a:off x="6911752" y="1770951"/>
            <a:ext cx="2268760" cy="584775"/>
          </a:xfrm>
          <a:prstGeom prst="rect">
            <a:avLst/>
          </a:prstGeom>
        </p:spPr>
        <p:txBody>
          <a:bodyPr wrap="square">
            <a:spAutoFit/>
          </a:bodyPr>
          <a:lstStyle/>
          <a:p>
            <a:pPr>
              <a:lnSpc>
                <a:spcPct val="100000"/>
              </a:lnSpc>
            </a:pPr>
            <a:r>
              <a:rPr lang="en-US" altLang="ko-Kore-KR" sz="1600" dirty="0">
                <a:latin typeface="Times New Roman" panose="02020603050405020304" pitchFamily="18" charset="0"/>
                <a:cs typeface="Times New Roman" panose="02020603050405020304" pitchFamily="18" charset="0"/>
              </a:rPr>
              <a:t>Classification: discrete </a:t>
            </a:r>
            <a:r>
              <a:rPr lang="en-US" altLang="ko-Kore-KR" sz="1600" i="1" dirty="0">
                <a:latin typeface="Times New Roman" panose="02020603050405020304" pitchFamily="18" charset="0"/>
                <a:cs typeface="Times New Roman" panose="02020603050405020304" pitchFamily="18" charset="0"/>
              </a:rPr>
              <a:t>y</a:t>
            </a:r>
          </a:p>
          <a:p>
            <a:pPr>
              <a:lnSpc>
                <a:spcPct val="100000"/>
              </a:lnSpc>
            </a:pPr>
            <a:r>
              <a:rPr lang="en-US" altLang="ko-KR" sz="1600" dirty="0">
                <a:latin typeface="Times New Roman" panose="02020603050405020304" pitchFamily="18" charset="0"/>
                <a:cs typeface="Times New Roman" panose="02020603050405020304" pitchFamily="18" charset="0"/>
              </a:rPr>
              <a:t>Regression: continuous </a:t>
            </a:r>
            <a:r>
              <a:rPr lang="en-US" altLang="ko-KR" sz="1600" i="1" dirty="0">
                <a:latin typeface="Times New Roman" panose="02020603050405020304" pitchFamily="18" charset="0"/>
                <a:cs typeface="Times New Roman" panose="02020603050405020304" pitchFamily="18" charset="0"/>
              </a:rPr>
              <a:t>y</a:t>
            </a:r>
          </a:p>
        </p:txBody>
      </p:sp>
    </p:spTree>
    <p:extLst>
      <p:ext uri="{BB962C8B-B14F-4D97-AF65-F5344CB8AC3E}">
        <p14:creationId xmlns:p14="http://schemas.microsoft.com/office/powerpoint/2010/main" val="271382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15.2 Supervised Learning</a:t>
            </a:r>
            <a:r>
              <a:rPr lang="en-US" altLang="ko-KR" dirty="0"/>
              <a:t> (2/4)</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268688" cy="4176464"/>
              </a:xfrm>
            </p:spPr>
            <p:txBody>
              <a:bodyPr/>
              <a:lstStyle/>
              <a:p>
                <a:pPr marL="0" indent="0">
                  <a:buNone/>
                </a:pPr>
                <a:r>
                  <a:rPr lang="en-US" sz="2200" dirty="0"/>
                  <a:t> Task of supervised learning:</a:t>
                </a:r>
                <a:endParaRPr lang="en-US" altLang="ko-KR" sz="2000" b="0" dirty="0">
                  <a:solidFill>
                    <a:srgbClr val="0000FF"/>
                  </a:solidFill>
                </a:endParaRPr>
              </a:p>
              <a:p>
                <a:pPr>
                  <a:lnSpc>
                    <a:spcPct val="100000"/>
                  </a:lnSpc>
                  <a:buFont typeface="Wingdings" pitchFamily="2" charset="2"/>
                  <a:buChar char="Ø"/>
                </a:pPr>
                <a:r>
                  <a:rPr lang="en-US" altLang="ko-KR" sz="2000" b="0" dirty="0"/>
                  <a:t>Supervised learning can be done by choosing the hypothesis </a:t>
                </a:r>
                <a14:m>
                  <m:oMath xmlns:m="http://schemas.openxmlformats.org/officeDocument/2006/math">
                    <m:sSup>
                      <m:sSupPr>
                        <m:ctrlPr>
                          <a:rPr lang="en-US" altLang="ko-KR" sz="2000" b="0" i="1" dirty="0">
                            <a:solidFill>
                              <a:srgbClr val="0000FF"/>
                            </a:solidFill>
                            <a:latin typeface="Cambria Math" panose="02040503050406030204" pitchFamily="18" charset="0"/>
                          </a:rPr>
                        </m:ctrlPr>
                      </m:sSupPr>
                      <m:e>
                        <m:r>
                          <a:rPr lang="en-US" altLang="ko-KR" sz="2000" b="0" i="1" dirty="0">
                            <a:solidFill>
                              <a:srgbClr val="0000FF"/>
                            </a:solidFill>
                            <a:latin typeface="Cambria Math" panose="02040503050406030204" pitchFamily="18" charset="0"/>
                          </a:rPr>
                          <m:t>h</m:t>
                        </m:r>
                      </m:e>
                      <m:sup>
                        <m:r>
                          <a:rPr lang="en-US" altLang="ko-KR" sz="2000" b="0" i="1" dirty="0">
                            <a:solidFill>
                              <a:srgbClr val="0000FF"/>
                            </a:solidFill>
                            <a:latin typeface="Cambria Math" panose="02040503050406030204" pitchFamily="18" charset="0"/>
                          </a:rPr>
                          <m:t>∗</m:t>
                        </m:r>
                      </m:sup>
                    </m:sSup>
                  </m:oMath>
                </a14:m>
                <a:r>
                  <a:rPr lang="en-US" altLang="ko-KR" sz="2000" b="0" dirty="0">
                    <a:solidFill>
                      <a:srgbClr val="0000FF"/>
                    </a:solidFill>
                  </a:rPr>
                  <a:t> </a:t>
                </a:r>
                <a:r>
                  <a:rPr lang="en-US" altLang="ko-KR" sz="2000" b="0" dirty="0"/>
                  <a:t>that is most probable given the data: </a:t>
                </a:r>
              </a:p>
              <a:p>
                <a:pPr>
                  <a:lnSpc>
                    <a:spcPct val="100000"/>
                  </a:lnSpc>
                  <a:buFont typeface="Wingdings" pitchFamily="2" charset="2"/>
                  <a:buChar char="Ø"/>
                </a:pPr>
                <a:endParaRPr lang="en-US" altLang="ko-KR" sz="2000" b="0" dirty="0"/>
              </a:p>
              <a:p>
                <a:pPr marL="457200" lvl="1" indent="0">
                  <a:lnSpc>
                    <a:spcPct val="100000"/>
                  </a:lnSpc>
                  <a:buNone/>
                </a:pPr>
                <a:r>
                  <a:rPr lang="en-US" altLang="ko-KR" dirty="0">
                    <a:solidFill>
                      <a:srgbClr val="0000FF"/>
                    </a:solidFill>
                  </a:rPr>
                  <a:t>      </a:t>
                </a:r>
                <a14:m>
                  <m:oMath xmlns:m="http://schemas.openxmlformats.org/officeDocument/2006/math">
                    <m:sSup>
                      <m:sSupPr>
                        <m:ctrlPr>
                          <a:rPr lang="en-US" altLang="ko-KR" i="1">
                            <a:solidFill>
                              <a:srgbClr val="0000FF"/>
                            </a:solidFill>
                            <a:latin typeface="Cambria Math" panose="02040503050406030204" pitchFamily="18" charset="0"/>
                          </a:rPr>
                        </m:ctrlPr>
                      </m:sSupPr>
                      <m:e>
                        <m:r>
                          <a:rPr lang="en-US" altLang="ko-KR" i="1">
                            <a:solidFill>
                              <a:srgbClr val="0000FF"/>
                            </a:solidFill>
                            <a:latin typeface="Cambria Math" panose="02040503050406030204" pitchFamily="18" charset="0"/>
                          </a:rPr>
                          <m:t>h</m:t>
                        </m:r>
                      </m:e>
                      <m:sup>
                        <m:r>
                          <a:rPr lang="en-US" altLang="ko-KR" i="1">
                            <a:solidFill>
                              <a:srgbClr val="0000FF"/>
                            </a:solidFill>
                            <a:latin typeface="Cambria Math" panose="02040503050406030204" pitchFamily="18" charset="0"/>
                          </a:rPr>
                          <m:t>∗</m:t>
                        </m:r>
                      </m:sup>
                    </m:sSup>
                    <m:r>
                      <a:rPr lang="en-US" altLang="ko-KR" i="1">
                        <a:solidFill>
                          <a:srgbClr val="0000FF"/>
                        </a:solidFill>
                        <a:latin typeface="Cambria Math" panose="02040503050406030204" pitchFamily="18" charset="0"/>
                      </a:rPr>
                      <m:t>=</m:t>
                    </m:r>
                    <m:sSub>
                      <m:sSubPr>
                        <m:ctrlPr>
                          <a:rPr lang="en-US" altLang="ko-KR" i="1">
                            <a:solidFill>
                              <a:srgbClr val="0000FF"/>
                            </a:solidFill>
                            <a:latin typeface="Cambria Math" panose="02040503050406030204" pitchFamily="18" charset="0"/>
                          </a:rPr>
                        </m:ctrlPr>
                      </m:sSubPr>
                      <m:e>
                        <m:r>
                          <m:rPr>
                            <m:sty m:val="p"/>
                          </m:rPr>
                          <a:rPr lang="en-US" altLang="ko-KR">
                            <a:solidFill>
                              <a:srgbClr val="0000FF"/>
                            </a:solidFill>
                            <a:latin typeface="Cambria Math" panose="02040503050406030204" pitchFamily="18" charset="0"/>
                          </a:rPr>
                          <m:t>arg</m:t>
                        </m:r>
                        <m:r>
                          <a:rPr lang="en-US" altLang="ko-KR" b="0" i="0" smtClean="0">
                            <a:solidFill>
                              <a:srgbClr val="0000FF"/>
                            </a:solidFill>
                            <a:latin typeface="Cambria Math" panose="02040503050406030204" pitchFamily="18" charset="0"/>
                          </a:rPr>
                          <m:t> </m:t>
                        </m:r>
                        <m:r>
                          <m:rPr>
                            <m:sty m:val="p"/>
                          </m:rPr>
                          <a:rPr lang="en-US" altLang="ko-KR">
                            <a:solidFill>
                              <a:srgbClr val="0000FF"/>
                            </a:solidFill>
                            <a:latin typeface="Cambria Math" panose="02040503050406030204" pitchFamily="18" charset="0"/>
                          </a:rPr>
                          <m:t>max</m:t>
                        </m:r>
                      </m:e>
                      <m:sub>
                        <m:r>
                          <a:rPr lang="en-US" altLang="ko-KR" i="1">
                            <a:solidFill>
                              <a:srgbClr val="0000FF"/>
                            </a:solidFill>
                            <a:latin typeface="Cambria Math" panose="02040503050406030204" pitchFamily="18" charset="0"/>
                          </a:rPr>
                          <m:t>h</m:t>
                        </m:r>
                        <m:r>
                          <a:rPr lang="en-US" altLang="ko-KR" i="1">
                            <a:solidFill>
                              <a:srgbClr val="0000FF"/>
                            </a:solidFill>
                            <a:latin typeface="Cambria Math" panose="02040503050406030204" pitchFamily="18" charset="0"/>
                          </a:rPr>
                          <m:t>∈</m:t>
                        </m:r>
                        <m:r>
                          <a:rPr lang="en-US" altLang="ko-KR" i="1">
                            <a:solidFill>
                              <a:srgbClr val="0000FF"/>
                            </a:solidFill>
                            <a:latin typeface="Cambria Math" panose="02040503050406030204" pitchFamily="18" charset="0"/>
                            <a:ea typeface="Cambria Math" panose="02040503050406030204" pitchFamily="18" charset="0"/>
                          </a:rPr>
                          <m:t>ℋ</m:t>
                        </m:r>
                      </m:sub>
                    </m:sSub>
                    <m:r>
                      <a:rPr lang="en-US" altLang="ko-KR" i="1">
                        <a:solidFill>
                          <a:srgbClr val="0000FF"/>
                        </a:solidFill>
                        <a:latin typeface="Cambria Math" panose="02040503050406030204" pitchFamily="18" charset="0"/>
                        <a:ea typeface="Cambria Math" panose="02040503050406030204" pitchFamily="18" charset="0"/>
                      </a:rPr>
                      <m:t> </m:t>
                    </m:r>
                    <m:r>
                      <a:rPr lang="en-US" altLang="ko-KR" i="1">
                        <a:solidFill>
                          <a:srgbClr val="0000FF"/>
                        </a:solidFill>
                        <a:latin typeface="Cambria Math" panose="02040503050406030204" pitchFamily="18" charset="0"/>
                      </a:rPr>
                      <m:t>𝑃</m:t>
                    </m:r>
                    <m:d>
                      <m:dPr>
                        <m:endChr m:val="|"/>
                        <m:ctrlPr>
                          <a:rPr lang="en-US" altLang="ko-KR" i="1">
                            <a:solidFill>
                              <a:srgbClr val="0000FF"/>
                            </a:solidFill>
                            <a:latin typeface="Cambria Math" panose="02040503050406030204" pitchFamily="18" charset="0"/>
                          </a:rPr>
                        </m:ctrlPr>
                      </m:dPr>
                      <m:e>
                        <m:r>
                          <a:rPr lang="en-US" altLang="ko-KR" i="1">
                            <a:solidFill>
                              <a:srgbClr val="0000FF"/>
                            </a:solidFill>
                            <a:latin typeface="Cambria Math" panose="02040503050406030204" pitchFamily="18" charset="0"/>
                          </a:rPr>
                          <m:t>h</m:t>
                        </m:r>
                        <m:r>
                          <a:rPr lang="en-US" altLang="ko-KR" i="1">
                            <a:solidFill>
                              <a:srgbClr val="0000FF"/>
                            </a:solidFill>
                            <a:latin typeface="Cambria Math" panose="02040503050406030204" pitchFamily="18" charset="0"/>
                          </a:rPr>
                          <m:t> </m:t>
                        </m:r>
                      </m:e>
                    </m:d>
                    <m:r>
                      <a:rPr lang="en-US" altLang="ko-KR" b="0" i="1" smtClean="0">
                        <a:solidFill>
                          <a:srgbClr val="0000FF"/>
                        </a:solidFill>
                        <a:latin typeface="Cambria Math" panose="02040503050406030204" pitchFamily="18" charset="0"/>
                      </a:rPr>
                      <m:t> </m:t>
                    </m:r>
                    <m:r>
                      <a:rPr lang="en-US" altLang="ko-KR" b="0" i="1" smtClean="0">
                        <a:solidFill>
                          <a:srgbClr val="0000FF"/>
                        </a:solidFill>
                        <a:latin typeface="Cambria Math" panose="02040503050406030204" pitchFamily="18" charset="0"/>
                      </a:rPr>
                      <m:t>𝑑𝑎𝑡𝑎</m:t>
                    </m:r>
                    <m:r>
                      <a:rPr lang="en-US" altLang="ko-KR" i="1">
                        <a:solidFill>
                          <a:srgbClr val="0000FF"/>
                        </a:solidFill>
                        <a:latin typeface="Cambria Math" panose="02040503050406030204" pitchFamily="18" charset="0"/>
                      </a:rPr>
                      <m:t>)</m:t>
                    </m:r>
                  </m:oMath>
                </a14:m>
                <a:endParaRPr lang="en-US" altLang="ko-Kore-KR" dirty="0">
                  <a:solidFill>
                    <a:srgbClr val="0000FF"/>
                  </a:solidFill>
                </a:endParaRPr>
              </a:p>
              <a:p>
                <a:pPr>
                  <a:lnSpc>
                    <a:spcPct val="100000"/>
                  </a:lnSpc>
                  <a:buFont typeface="Wingdings" pitchFamily="2" charset="2"/>
                  <a:buChar char="Ø"/>
                </a:pPr>
                <a:endParaRPr lang="en-US" altLang="ko-Kore-KR" sz="2000" b="0" dirty="0"/>
              </a:p>
              <a:p>
                <a:pPr>
                  <a:lnSpc>
                    <a:spcPct val="100000"/>
                  </a:lnSpc>
                  <a:buFont typeface="Wingdings" pitchFamily="2" charset="2"/>
                  <a:buChar char="Ø"/>
                </a:pPr>
                <a:r>
                  <a:rPr lang="en-US" altLang="ko-Kore-KR" sz="2000" b="0" dirty="0"/>
                  <a:t>By Bayes’ rule, this is equivalent to </a:t>
                </a:r>
                <a:endParaRPr lang="en-US" altLang="ko-KR" sz="2000" b="0" i="1" dirty="0">
                  <a:latin typeface="Cambria Math" panose="02040503050406030204" pitchFamily="18" charset="0"/>
                </a:endParaRPr>
              </a:p>
              <a:p>
                <a:pPr marL="457200" lvl="1" indent="0">
                  <a:lnSpc>
                    <a:spcPct val="100000"/>
                  </a:lnSpc>
                  <a:buNone/>
                </a:pPr>
                <a:r>
                  <a:rPr lang="en-US" altLang="ko-KR" dirty="0">
                    <a:solidFill>
                      <a:srgbClr val="0000FF"/>
                    </a:solidFill>
                  </a:rPr>
                  <a:t>      </a:t>
                </a:r>
                <a14:m>
                  <m:oMath xmlns:m="http://schemas.openxmlformats.org/officeDocument/2006/math">
                    <m:sSup>
                      <m:sSupPr>
                        <m:ctrlPr>
                          <a:rPr lang="en-US" altLang="ko-KR" i="1">
                            <a:solidFill>
                              <a:srgbClr val="0000FF"/>
                            </a:solidFill>
                            <a:latin typeface="Cambria Math" panose="02040503050406030204" pitchFamily="18" charset="0"/>
                          </a:rPr>
                        </m:ctrlPr>
                      </m:sSupPr>
                      <m:e>
                        <m:r>
                          <a:rPr lang="en-US" altLang="ko-KR" i="1">
                            <a:solidFill>
                              <a:srgbClr val="0000FF"/>
                            </a:solidFill>
                            <a:latin typeface="Cambria Math" panose="02040503050406030204" pitchFamily="18" charset="0"/>
                          </a:rPr>
                          <m:t>h</m:t>
                        </m:r>
                      </m:e>
                      <m:sup>
                        <m:r>
                          <a:rPr lang="en-US" altLang="ko-KR" i="1">
                            <a:solidFill>
                              <a:srgbClr val="0000FF"/>
                            </a:solidFill>
                            <a:latin typeface="Cambria Math" panose="02040503050406030204" pitchFamily="18" charset="0"/>
                          </a:rPr>
                          <m:t>∗</m:t>
                        </m:r>
                      </m:sup>
                    </m:sSup>
                    <m:r>
                      <a:rPr lang="en-US" altLang="ko-KR" i="1">
                        <a:solidFill>
                          <a:srgbClr val="0000FF"/>
                        </a:solidFill>
                        <a:latin typeface="Cambria Math" panose="02040503050406030204" pitchFamily="18" charset="0"/>
                      </a:rPr>
                      <m:t>=</m:t>
                    </m:r>
                    <m:sSub>
                      <m:sSubPr>
                        <m:ctrlPr>
                          <a:rPr lang="en-US" altLang="ko-KR" i="1">
                            <a:solidFill>
                              <a:srgbClr val="0000FF"/>
                            </a:solidFill>
                            <a:latin typeface="Cambria Math" panose="02040503050406030204" pitchFamily="18" charset="0"/>
                          </a:rPr>
                        </m:ctrlPr>
                      </m:sSubPr>
                      <m:e>
                        <m:r>
                          <m:rPr>
                            <m:sty m:val="p"/>
                          </m:rPr>
                          <a:rPr lang="en-US" altLang="ko-KR">
                            <a:solidFill>
                              <a:srgbClr val="0000FF"/>
                            </a:solidFill>
                            <a:latin typeface="Cambria Math" panose="02040503050406030204" pitchFamily="18" charset="0"/>
                          </a:rPr>
                          <m:t>arg</m:t>
                        </m:r>
                        <m:r>
                          <a:rPr lang="en-US" altLang="ko-KR" b="0" i="0" smtClean="0">
                            <a:solidFill>
                              <a:srgbClr val="0000FF"/>
                            </a:solidFill>
                            <a:latin typeface="Cambria Math" panose="02040503050406030204" pitchFamily="18" charset="0"/>
                          </a:rPr>
                          <m:t> </m:t>
                        </m:r>
                        <m:r>
                          <m:rPr>
                            <m:sty m:val="p"/>
                          </m:rPr>
                          <a:rPr lang="en-US" altLang="ko-KR">
                            <a:solidFill>
                              <a:srgbClr val="0000FF"/>
                            </a:solidFill>
                            <a:latin typeface="Cambria Math" panose="02040503050406030204" pitchFamily="18" charset="0"/>
                          </a:rPr>
                          <m:t>max</m:t>
                        </m:r>
                      </m:e>
                      <m:sub>
                        <m:r>
                          <a:rPr lang="en-US" altLang="ko-KR" i="1">
                            <a:solidFill>
                              <a:srgbClr val="0000FF"/>
                            </a:solidFill>
                            <a:latin typeface="Cambria Math" panose="02040503050406030204" pitchFamily="18" charset="0"/>
                          </a:rPr>
                          <m:t>h</m:t>
                        </m:r>
                        <m:r>
                          <a:rPr lang="en-US" altLang="ko-KR" i="1">
                            <a:solidFill>
                              <a:srgbClr val="0000FF"/>
                            </a:solidFill>
                            <a:latin typeface="Cambria Math" panose="02040503050406030204" pitchFamily="18" charset="0"/>
                          </a:rPr>
                          <m:t>∈</m:t>
                        </m:r>
                        <m:r>
                          <a:rPr lang="en-US" altLang="ko-KR" i="1">
                            <a:solidFill>
                              <a:srgbClr val="0000FF"/>
                            </a:solidFill>
                            <a:latin typeface="Cambria Math" panose="02040503050406030204" pitchFamily="18" charset="0"/>
                            <a:ea typeface="Cambria Math" panose="02040503050406030204" pitchFamily="18" charset="0"/>
                          </a:rPr>
                          <m:t>ℋ</m:t>
                        </m:r>
                      </m:sub>
                    </m:sSub>
                    <m:r>
                      <a:rPr lang="en-US" altLang="ko-KR" i="1">
                        <a:solidFill>
                          <a:srgbClr val="0000FF"/>
                        </a:solidFill>
                        <a:latin typeface="Cambria Math" panose="02040503050406030204" pitchFamily="18" charset="0"/>
                        <a:ea typeface="Cambria Math" panose="02040503050406030204" pitchFamily="18" charset="0"/>
                      </a:rPr>
                      <m:t> </m:t>
                    </m:r>
                    <m:r>
                      <a:rPr lang="en-US" altLang="ko-KR" i="1" smtClean="0">
                        <a:solidFill>
                          <a:srgbClr val="0000FF"/>
                        </a:solidFill>
                        <a:latin typeface="Cambria Math" panose="02040503050406030204" pitchFamily="18" charset="0"/>
                      </a:rPr>
                      <m:t>𝑃</m:t>
                    </m:r>
                    <m:d>
                      <m:dPr>
                        <m:endChr m:val="|"/>
                        <m:ctrlPr>
                          <a:rPr lang="en-US" altLang="ko-KR" b="0" i="1" smtClean="0">
                            <a:solidFill>
                              <a:srgbClr val="0000FF"/>
                            </a:solidFill>
                            <a:latin typeface="Cambria Math" panose="02040503050406030204" pitchFamily="18" charset="0"/>
                          </a:rPr>
                        </m:ctrlPr>
                      </m:dPr>
                      <m:e>
                        <m:r>
                          <a:rPr kumimoji="1" lang="en-US" altLang="ko-KR" i="1" dirty="0">
                            <a:solidFill>
                              <a:srgbClr val="0000FF"/>
                            </a:solidFill>
                            <a:latin typeface="Cambria Math" panose="02040503050406030204" pitchFamily="18" charset="0"/>
                          </a:rPr>
                          <m:t>𝑑𝑎𝑡𝑎</m:t>
                        </m:r>
                        <m:r>
                          <a:rPr kumimoji="1" lang="en-US" altLang="ko-KR" b="0" i="1" dirty="0" smtClean="0">
                            <a:solidFill>
                              <a:srgbClr val="0000FF"/>
                            </a:solidFill>
                            <a:latin typeface="Cambria Math" panose="02040503050406030204" pitchFamily="18" charset="0"/>
                          </a:rPr>
                          <m:t> </m:t>
                        </m:r>
                      </m:e>
                    </m:d>
                    <m:r>
                      <a:rPr kumimoji="1" lang="en-US" altLang="ko-KR" b="0" i="1" dirty="0" smtClean="0">
                        <a:solidFill>
                          <a:srgbClr val="0000FF"/>
                        </a:solidFill>
                        <a:latin typeface="Cambria Math" panose="02040503050406030204" pitchFamily="18" charset="0"/>
                      </a:rPr>
                      <m:t> </m:t>
                    </m:r>
                    <m:r>
                      <a:rPr kumimoji="1" lang="en-US" altLang="ko-KR" i="1" dirty="0">
                        <a:solidFill>
                          <a:srgbClr val="0000FF"/>
                        </a:solidFill>
                        <a:latin typeface="Cambria Math" panose="02040503050406030204" pitchFamily="18" charset="0"/>
                      </a:rPr>
                      <m:t>h</m:t>
                    </m:r>
                    <m:r>
                      <a:rPr kumimoji="1" lang="en-US" altLang="ko-KR" b="0" i="1" dirty="0" smtClean="0">
                        <a:solidFill>
                          <a:srgbClr val="0000FF"/>
                        </a:solidFill>
                        <a:latin typeface="Cambria Math" panose="02040503050406030204" pitchFamily="18" charset="0"/>
                      </a:rPr>
                      <m:t>)</m:t>
                    </m:r>
                    <m:r>
                      <a:rPr lang="en-US" altLang="ko-KR" i="1">
                        <a:solidFill>
                          <a:srgbClr val="0000FF"/>
                        </a:solidFill>
                        <a:latin typeface="Cambria Math" panose="02040503050406030204" pitchFamily="18" charset="0"/>
                      </a:rPr>
                      <m:t>𝑃</m:t>
                    </m:r>
                    <m:r>
                      <a:rPr lang="en-US" altLang="ko-KR" i="1">
                        <a:solidFill>
                          <a:srgbClr val="0000FF"/>
                        </a:solidFill>
                        <a:latin typeface="Cambria Math" panose="02040503050406030204" pitchFamily="18" charset="0"/>
                      </a:rPr>
                      <m:t>(</m:t>
                    </m:r>
                    <m:r>
                      <a:rPr lang="en-US" altLang="ko-KR" i="1">
                        <a:solidFill>
                          <a:srgbClr val="0000FF"/>
                        </a:solidFill>
                        <a:latin typeface="Cambria Math" panose="02040503050406030204" pitchFamily="18" charset="0"/>
                      </a:rPr>
                      <m:t>h</m:t>
                    </m:r>
                    <m:r>
                      <a:rPr lang="en-US" altLang="ko-KR" i="1">
                        <a:solidFill>
                          <a:srgbClr val="0000FF"/>
                        </a:solidFill>
                        <a:latin typeface="Cambria Math" panose="02040503050406030204" pitchFamily="18" charset="0"/>
                      </a:rPr>
                      <m:t>)</m:t>
                    </m:r>
                  </m:oMath>
                </a14:m>
                <a:endParaRPr lang="en-US" altLang="ko-KR" dirty="0">
                  <a:solidFill>
                    <a:srgbClr val="0000FF"/>
                  </a:solidFill>
                </a:endParaRPr>
              </a:p>
              <a:p>
                <a:pPr>
                  <a:lnSpc>
                    <a:spcPct val="100000"/>
                  </a:lnSpc>
                  <a:buFont typeface="Wingdings" pitchFamily="2" charset="2"/>
                  <a:buChar char="Ø"/>
                </a:pPr>
                <a:r>
                  <a:rPr lang="en-US" altLang="ko-Kore-KR" sz="2000" b="0" dirty="0"/>
                  <a:t>Assuming that all models are equiprobable</a:t>
                </a:r>
                <a:endParaRPr lang="en-US" altLang="ko-KR" sz="2000" b="0" i="1" dirty="0">
                  <a:latin typeface="Cambria Math" panose="02040503050406030204" pitchFamily="18" charset="0"/>
                </a:endParaRPr>
              </a:p>
              <a:p>
                <a:pPr marL="457200" lvl="1" indent="0">
                  <a:lnSpc>
                    <a:spcPct val="100000"/>
                  </a:lnSpc>
                  <a:buNone/>
                </a:pPr>
                <a:r>
                  <a:rPr lang="en-US" altLang="ko-KR" dirty="0">
                    <a:solidFill>
                      <a:srgbClr val="0000FF"/>
                    </a:solidFill>
                  </a:rPr>
                  <a:t>      </a:t>
                </a:r>
                <a14:m>
                  <m:oMath xmlns:m="http://schemas.openxmlformats.org/officeDocument/2006/math">
                    <m:sSup>
                      <m:sSupPr>
                        <m:ctrlPr>
                          <a:rPr lang="en-US" altLang="ko-KR" i="1">
                            <a:solidFill>
                              <a:srgbClr val="0000FF"/>
                            </a:solidFill>
                            <a:latin typeface="Cambria Math" panose="02040503050406030204" pitchFamily="18" charset="0"/>
                          </a:rPr>
                        </m:ctrlPr>
                      </m:sSupPr>
                      <m:e>
                        <m:r>
                          <a:rPr lang="en-US" altLang="ko-KR" i="1">
                            <a:solidFill>
                              <a:srgbClr val="0000FF"/>
                            </a:solidFill>
                            <a:latin typeface="Cambria Math" panose="02040503050406030204" pitchFamily="18" charset="0"/>
                          </a:rPr>
                          <m:t>h</m:t>
                        </m:r>
                      </m:e>
                      <m:sup>
                        <m:r>
                          <a:rPr lang="en-US" altLang="ko-KR" i="1">
                            <a:solidFill>
                              <a:srgbClr val="0000FF"/>
                            </a:solidFill>
                            <a:latin typeface="Cambria Math" panose="02040503050406030204" pitchFamily="18" charset="0"/>
                          </a:rPr>
                          <m:t>∗</m:t>
                        </m:r>
                      </m:sup>
                    </m:sSup>
                    <m:r>
                      <a:rPr lang="en-US" altLang="ko-KR" i="1">
                        <a:solidFill>
                          <a:srgbClr val="0000FF"/>
                        </a:solidFill>
                        <a:latin typeface="Cambria Math" panose="02040503050406030204" pitchFamily="18" charset="0"/>
                      </a:rPr>
                      <m:t>=</m:t>
                    </m:r>
                    <m:sSub>
                      <m:sSubPr>
                        <m:ctrlPr>
                          <a:rPr lang="en-US" altLang="ko-KR" i="1">
                            <a:solidFill>
                              <a:srgbClr val="0000FF"/>
                            </a:solidFill>
                            <a:latin typeface="Cambria Math" panose="02040503050406030204" pitchFamily="18" charset="0"/>
                          </a:rPr>
                        </m:ctrlPr>
                      </m:sSubPr>
                      <m:e>
                        <m:r>
                          <m:rPr>
                            <m:sty m:val="p"/>
                          </m:rPr>
                          <a:rPr lang="en-US" altLang="ko-KR">
                            <a:solidFill>
                              <a:srgbClr val="0000FF"/>
                            </a:solidFill>
                            <a:latin typeface="Cambria Math" panose="02040503050406030204" pitchFamily="18" charset="0"/>
                          </a:rPr>
                          <m:t>arg</m:t>
                        </m:r>
                        <m:r>
                          <a:rPr lang="en-US" altLang="ko-KR">
                            <a:solidFill>
                              <a:srgbClr val="0000FF"/>
                            </a:solidFill>
                            <a:latin typeface="Cambria Math" panose="02040503050406030204" pitchFamily="18" charset="0"/>
                          </a:rPr>
                          <m:t> </m:t>
                        </m:r>
                        <m:r>
                          <m:rPr>
                            <m:sty m:val="p"/>
                          </m:rPr>
                          <a:rPr lang="en-US" altLang="ko-KR">
                            <a:solidFill>
                              <a:srgbClr val="0000FF"/>
                            </a:solidFill>
                            <a:latin typeface="Cambria Math" panose="02040503050406030204" pitchFamily="18" charset="0"/>
                          </a:rPr>
                          <m:t>max</m:t>
                        </m:r>
                      </m:e>
                      <m:sub>
                        <m:r>
                          <a:rPr lang="en-US" altLang="ko-KR" i="1">
                            <a:solidFill>
                              <a:srgbClr val="0000FF"/>
                            </a:solidFill>
                            <a:latin typeface="Cambria Math" panose="02040503050406030204" pitchFamily="18" charset="0"/>
                          </a:rPr>
                          <m:t>h</m:t>
                        </m:r>
                        <m:r>
                          <a:rPr lang="en-US" altLang="ko-KR" i="1">
                            <a:solidFill>
                              <a:srgbClr val="0000FF"/>
                            </a:solidFill>
                            <a:latin typeface="Cambria Math" panose="02040503050406030204" pitchFamily="18" charset="0"/>
                          </a:rPr>
                          <m:t>∈</m:t>
                        </m:r>
                        <m:r>
                          <a:rPr lang="en-US" altLang="ko-KR" i="1">
                            <a:solidFill>
                              <a:srgbClr val="0000FF"/>
                            </a:solidFill>
                            <a:latin typeface="Cambria Math" panose="02040503050406030204" pitchFamily="18" charset="0"/>
                            <a:ea typeface="Cambria Math" panose="02040503050406030204" pitchFamily="18" charset="0"/>
                          </a:rPr>
                          <m:t>ℋ</m:t>
                        </m:r>
                      </m:sub>
                    </m:sSub>
                    <m:r>
                      <a:rPr lang="en-US" altLang="ko-KR" i="1">
                        <a:solidFill>
                          <a:srgbClr val="0000FF"/>
                        </a:solidFill>
                        <a:latin typeface="Cambria Math" panose="02040503050406030204" pitchFamily="18" charset="0"/>
                      </a:rPr>
                      <m:t>𝑃</m:t>
                    </m:r>
                    <m:d>
                      <m:dPr>
                        <m:endChr m:val="|"/>
                        <m:ctrlPr>
                          <a:rPr lang="en-US" altLang="ko-KR" i="1">
                            <a:solidFill>
                              <a:srgbClr val="0000FF"/>
                            </a:solidFill>
                            <a:latin typeface="Cambria Math" panose="02040503050406030204" pitchFamily="18" charset="0"/>
                          </a:rPr>
                        </m:ctrlPr>
                      </m:dPr>
                      <m:e>
                        <m:r>
                          <a:rPr kumimoji="1" lang="en-US" altLang="ko-KR" i="1" dirty="0">
                            <a:solidFill>
                              <a:srgbClr val="0000FF"/>
                            </a:solidFill>
                            <a:latin typeface="Cambria Math" panose="02040503050406030204" pitchFamily="18" charset="0"/>
                          </a:rPr>
                          <m:t>𝑑𝑎𝑡𝑎</m:t>
                        </m:r>
                        <m:r>
                          <a:rPr kumimoji="1" lang="en-US" altLang="ko-KR" i="1" dirty="0">
                            <a:solidFill>
                              <a:srgbClr val="0000FF"/>
                            </a:solidFill>
                            <a:latin typeface="Cambria Math" panose="02040503050406030204" pitchFamily="18" charset="0"/>
                          </a:rPr>
                          <m:t> </m:t>
                        </m:r>
                      </m:e>
                    </m:d>
                    <m:r>
                      <a:rPr kumimoji="1" lang="en-US" altLang="ko-KR" i="1" dirty="0">
                        <a:solidFill>
                          <a:srgbClr val="0000FF"/>
                        </a:solidFill>
                        <a:latin typeface="Cambria Math" panose="02040503050406030204" pitchFamily="18" charset="0"/>
                      </a:rPr>
                      <m:t> </m:t>
                    </m:r>
                    <m:r>
                      <a:rPr kumimoji="1" lang="en-US" altLang="ko-KR" i="1" dirty="0">
                        <a:solidFill>
                          <a:srgbClr val="0000FF"/>
                        </a:solidFill>
                        <a:latin typeface="Cambria Math" panose="02040503050406030204" pitchFamily="18" charset="0"/>
                      </a:rPr>
                      <m:t>h</m:t>
                    </m:r>
                    <m:r>
                      <a:rPr kumimoji="1" lang="en-US" altLang="ko-KR" i="1" dirty="0">
                        <a:solidFill>
                          <a:srgbClr val="0000FF"/>
                        </a:solidFill>
                        <a:latin typeface="Cambria Math" panose="02040503050406030204" pitchFamily="18" charset="0"/>
                      </a:rPr>
                      <m:t>)</m:t>
                    </m:r>
                  </m:oMath>
                </a14:m>
                <a:endParaRPr lang="en-US" altLang="ko-KR" dirty="0">
                  <a:solidFill>
                    <a:srgbClr val="0000FF"/>
                  </a:solidFill>
                </a:endParaRPr>
              </a:p>
              <a:p>
                <a:pPr marL="514350" indent="-342900">
                  <a:lnSpc>
                    <a:spcPct val="100000"/>
                  </a:lnSpc>
                  <a:buFont typeface="Wingdings" pitchFamily="2" charset="2"/>
                  <a:buChar char="§"/>
                </a:pPr>
                <a:endParaRPr lang="en-US" altLang="ko-KR" dirty="0">
                  <a:solidFill>
                    <a:srgbClr val="0000FF"/>
                  </a:solidFill>
                </a:endParaRPr>
              </a:p>
              <a:p>
                <a:pPr marL="1657350" lvl="3" indent="-342900">
                  <a:lnSpc>
                    <a:spcPct val="100000"/>
                  </a:lnSpc>
                  <a:buFont typeface="Wingdings" pitchFamily="2" charset="2"/>
                  <a:buChar char="§"/>
                </a:pPr>
                <a:endParaRPr lang="en-US" altLang="ko-Kore-KR" sz="1800" dirty="0">
                  <a:solidFill>
                    <a:srgbClr val="0000FF"/>
                  </a:solidFill>
                </a:endParaRP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268688" cy="4176464"/>
              </a:xfrm>
              <a:blipFill>
                <a:blip r:embed="rId2"/>
                <a:stretch>
                  <a:fillRect l="-459"/>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0AFCEEF3-7D27-ED00-915F-7744F9765B2F}"/>
              </a:ext>
            </a:extLst>
          </p:cNvPr>
          <p:cNvSpPr txBox="1"/>
          <p:nvPr/>
        </p:nvSpPr>
        <p:spPr>
          <a:xfrm>
            <a:off x="5436096" y="4208190"/>
            <a:ext cx="3613490" cy="307776"/>
          </a:xfrm>
          <a:prstGeom prst="rect">
            <a:avLst/>
          </a:prstGeom>
          <a:noFill/>
        </p:spPr>
        <p:txBody>
          <a:bodyPr wrap="none" rtlCol="0">
            <a:spAutoFit/>
          </a:bodyPr>
          <a:lstStyle/>
          <a:p>
            <a:pPr algn="l"/>
            <a:r>
              <a:rPr kumimoji="1" lang="en-US" altLang="ko-KR" sz="1600" dirty="0">
                <a:latin typeface="Times New Roman" panose="02020603050405020304" pitchFamily="18" charset="0"/>
                <a:ea typeface="나눔바른고딕" panose="020B0603020101020101" pitchFamily="34" charset="-127"/>
                <a:cs typeface="Times New Roman" panose="02020603050405020304" pitchFamily="18" charset="0"/>
              </a:rPr>
              <a:t>(</a:t>
            </a:r>
            <a:r>
              <a:rPr kumimoji="1" lang="en-US" altLang="ko-KR" sz="1600" dirty="0">
                <a:solidFill>
                  <a:srgbClr val="0000FF"/>
                </a:solidFill>
                <a:latin typeface="Times New Roman" panose="02020603050405020304" pitchFamily="18" charset="0"/>
                <a:ea typeface="나눔바른고딕" panose="020B0603020101020101" pitchFamily="34" charset="-127"/>
                <a:cs typeface="Times New Roman" panose="02020603050405020304" pitchFamily="18" charset="0"/>
              </a:rPr>
              <a:t>MLE</a:t>
            </a:r>
            <a:r>
              <a:rPr kumimoji="1" lang="en-US" altLang="ko-KR" sz="1600" dirty="0">
                <a:latin typeface="Times New Roman" panose="02020603050405020304" pitchFamily="18" charset="0"/>
                <a:ea typeface="나눔바른고딕" panose="020B0603020101020101" pitchFamily="34" charset="-127"/>
                <a:cs typeface="Times New Roman" panose="02020603050405020304" pitchFamily="18" charset="0"/>
              </a:rPr>
              <a:t>, Maximum Likelihood Estimation)</a:t>
            </a:r>
            <a:endParaRPr kumimoji="1" lang="ko-KR" altLang="en-US" sz="1600" dirty="0" err="1">
              <a:latin typeface="Times New Roman" panose="02020603050405020304" pitchFamily="18" charset="0"/>
              <a:ea typeface="나눔바른고딕" panose="020B0603020101020101" pitchFamily="34" charset="-127"/>
              <a:cs typeface="Times New Roman" panose="02020603050405020304" pitchFamily="18" charset="0"/>
            </a:endParaRPr>
          </a:p>
        </p:txBody>
      </p:sp>
      <p:sp>
        <p:nvSpPr>
          <p:cNvPr id="5" name="TextBox 4">
            <a:extLst>
              <a:ext uri="{FF2B5EF4-FFF2-40B4-BE49-F238E27FC236}">
                <a16:creationId xmlns:a16="http://schemas.microsoft.com/office/drawing/2014/main" id="{D9204341-8BC0-EDE2-DDED-484031BDAEA0}"/>
              </a:ext>
            </a:extLst>
          </p:cNvPr>
          <p:cNvSpPr txBox="1"/>
          <p:nvPr/>
        </p:nvSpPr>
        <p:spPr>
          <a:xfrm>
            <a:off x="5466968" y="3416102"/>
            <a:ext cx="3677032" cy="307776"/>
          </a:xfrm>
          <a:prstGeom prst="rect">
            <a:avLst/>
          </a:prstGeom>
          <a:noFill/>
        </p:spPr>
        <p:txBody>
          <a:bodyPr wrap="none" rtlCol="0">
            <a:spAutoFit/>
          </a:bodyPr>
          <a:lstStyle/>
          <a:p>
            <a:pPr algn="l"/>
            <a:r>
              <a:rPr kumimoji="1" lang="en-US" altLang="ko-KR" sz="1600" dirty="0">
                <a:latin typeface="Times New Roman" panose="02020603050405020304" pitchFamily="18" charset="0"/>
                <a:ea typeface="나눔바른고딕" panose="020B0603020101020101" pitchFamily="34" charset="-127"/>
                <a:cs typeface="Times New Roman" panose="02020603050405020304" pitchFamily="18" charset="0"/>
              </a:rPr>
              <a:t>(</a:t>
            </a:r>
            <a:r>
              <a:rPr kumimoji="1" lang="en-US" altLang="ko-KR" sz="1600" dirty="0">
                <a:solidFill>
                  <a:srgbClr val="0000FF"/>
                </a:solidFill>
                <a:latin typeface="Times New Roman" panose="02020603050405020304" pitchFamily="18" charset="0"/>
                <a:ea typeface="나눔바른고딕" panose="020B0603020101020101" pitchFamily="34" charset="-127"/>
                <a:cs typeface="Times New Roman" panose="02020603050405020304" pitchFamily="18" charset="0"/>
              </a:rPr>
              <a:t>MAP</a:t>
            </a:r>
            <a:r>
              <a:rPr kumimoji="1" lang="en-US" altLang="ko-KR" sz="1600" dirty="0">
                <a:latin typeface="Times New Roman" panose="02020603050405020304" pitchFamily="18" charset="0"/>
                <a:ea typeface="나눔바른고딕" panose="020B0603020101020101" pitchFamily="34" charset="-127"/>
                <a:cs typeface="Times New Roman" panose="02020603050405020304" pitchFamily="18" charset="0"/>
              </a:rPr>
              <a:t>, Maximum A Posteriori Estimation)</a:t>
            </a:r>
            <a:endParaRPr kumimoji="1" lang="ko-KR" altLang="en-US" sz="1600" dirty="0" err="1">
              <a:latin typeface="Times New Roman" panose="02020603050405020304" pitchFamily="18" charset="0"/>
              <a:ea typeface="나눔바른고딕" panose="020B0603020101020101" pitchFamily="34" charset="-127"/>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0EC71B22-B6CE-A34A-8FE6-46E058E8C6E3}"/>
                  </a:ext>
                </a:extLst>
              </p:cNvPr>
              <p:cNvSpPr/>
              <p:nvPr/>
            </p:nvSpPr>
            <p:spPr>
              <a:xfrm>
                <a:off x="5004048" y="2180750"/>
                <a:ext cx="3901003" cy="679032"/>
              </a:xfrm>
              <a:prstGeom prst="rect">
                <a:avLst/>
              </a:prstGeom>
            </p:spPr>
            <p:txBody>
              <a:bodyPr wrap="square">
                <a:spAutoFit/>
              </a:bodyPr>
              <a:lstStyle/>
              <a:p>
                <a:pPr lvl="1">
                  <a:lnSpc>
                    <a:spcPct val="100000"/>
                  </a:lnSpc>
                </a:pPr>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𝑃</m:t>
                      </m:r>
                      <m:d>
                        <m:dPr>
                          <m:endChr m:val="|"/>
                          <m:ctrlPr>
                            <a:rPr lang="en-US" altLang="ko-KR" i="1">
                              <a:solidFill>
                                <a:schemeClr val="tx1"/>
                              </a:solidFill>
                              <a:latin typeface="Cambria Math" panose="02040503050406030204" pitchFamily="18" charset="0"/>
                            </a:rPr>
                          </m:ctrlPr>
                        </m:dPr>
                        <m:e>
                          <m:r>
                            <a:rPr lang="en-US" altLang="ko-KR" i="1">
                              <a:solidFill>
                                <a:schemeClr val="tx1"/>
                              </a:solidFill>
                              <a:latin typeface="Cambria Math" panose="02040503050406030204" pitchFamily="18" charset="0"/>
                            </a:rPr>
                            <m:t>h</m:t>
                          </m:r>
                          <m:r>
                            <a:rPr lang="en-US" altLang="ko-KR" i="1">
                              <a:solidFill>
                                <a:schemeClr val="tx1"/>
                              </a:solidFill>
                              <a:latin typeface="Cambria Math" panose="02040503050406030204" pitchFamily="18" charset="0"/>
                            </a:rPr>
                            <m:t> </m:t>
                          </m:r>
                        </m:e>
                      </m:d>
                      <m:r>
                        <a:rPr lang="en-US" altLang="ko-KR" i="1">
                          <a:solidFill>
                            <a:schemeClr val="tx1"/>
                          </a:solidFill>
                          <a:latin typeface="Cambria Math" panose="02040503050406030204" pitchFamily="18" charset="0"/>
                        </a:rPr>
                        <m:t> </m:t>
                      </m:r>
                      <m:r>
                        <a:rPr lang="en-US" altLang="ko-KR" i="1">
                          <a:solidFill>
                            <a:schemeClr val="tx1"/>
                          </a:solidFill>
                          <a:latin typeface="Cambria Math" panose="02040503050406030204" pitchFamily="18" charset="0"/>
                        </a:rPr>
                        <m:t>𝑑𝑎𝑡𝑎</m:t>
                      </m:r>
                      <m:r>
                        <a:rPr lang="en-US" altLang="ko-KR" b="0" i="1" smtClean="0">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𝑃</m:t>
                          </m:r>
                          <m:d>
                            <m:dPr>
                              <m:endChr m:val="|"/>
                              <m:ctrlPr>
                                <a:rPr lang="en-US" altLang="ko-KR" i="1">
                                  <a:solidFill>
                                    <a:schemeClr val="tx1"/>
                                  </a:solidFill>
                                  <a:latin typeface="Cambria Math" panose="02040503050406030204" pitchFamily="18" charset="0"/>
                                </a:rPr>
                              </m:ctrlPr>
                            </m:dPr>
                            <m:e>
                              <m:r>
                                <a:rPr kumimoji="1" lang="en-US" altLang="ko-KR" i="1" dirty="0">
                                  <a:solidFill>
                                    <a:schemeClr val="tx1"/>
                                  </a:solidFill>
                                  <a:latin typeface="Cambria Math" panose="02040503050406030204" pitchFamily="18" charset="0"/>
                                </a:rPr>
                                <m:t>𝑑𝑎𝑡𝑎</m:t>
                              </m:r>
                              <m:r>
                                <a:rPr kumimoji="1" lang="en-US" altLang="ko-KR" i="1" dirty="0">
                                  <a:solidFill>
                                    <a:schemeClr val="tx1"/>
                                  </a:solidFill>
                                  <a:latin typeface="Cambria Math" panose="02040503050406030204" pitchFamily="18" charset="0"/>
                                </a:rPr>
                                <m:t> </m:t>
                              </m:r>
                            </m:e>
                          </m:d>
                          <m:r>
                            <a:rPr kumimoji="1" lang="en-US" altLang="ko-KR" i="1" dirty="0">
                              <a:solidFill>
                                <a:schemeClr val="tx1"/>
                              </a:solidFill>
                              <a:latin typeface="Cambria Math" panose="02040503050406030204" pitchFamily="18" charset="0"/>
                            </a:rPr>
                            <m:t> </m:t>
                          </m:r>
                          <m:r>
                            <a:rPr kumimoji="1" lang="en-US" altLang="ko-KR" i="1" dirty="0">
                              <a:solidFill>
                                <a:schemeClr val="tx1"/>
                              </a:solidFill>
                              <a:latin typeface="Cambria Math" panose="02040503050406030204" pitchFamily="18" charset="0"/>
                            </a:rPr>
                            <m:t>h</m:t>
                          </m:r>
                          <m:r>
                            <a:rPr kumimoji="1" lang="en-US" altLang="ko-KR" i="1" dirty="0">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𝑃</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h</m:t>
                          </m:r>
                          <m:r>
                            <a:rPr lang="en-US" altLang="ko-KR" i="1">
                              <a:solidFill>
                                <a:schemeClr val="tx1"/>
                              </a:solidFill>
                              <a:latin typeface="Cambria Math" panose="02040503050406030204" pitchFamily="18" charset="0"/>
                            </a:rPr>
                            <m:t>)</m:t>
                          </m:r>
                          <m:r>
                            <m:rPr>
                              <m:nor/>
                            </m:rPr>
                            <a:rPr lang="en-US" altLang="ko-KR" dirty="0">
                              <a:solidFill>
                                <a:schemeClr val="tx1"/>
                              </a:solidFill>
                            </a:rPr>
                            <m:t> </m:t>
                          </m:r>
                        </m:num>
                        <m:den>
                          <m:r>
                            <a:rPr lang="en-US" altLang="ko-KR" i="1">
                              <a:solidFill>
                                <a:schemeClr val="tx1"/>
                              </a:solidFill>
                              <a:latin typeface="Cambria Math" panose="02040503050406030204" pitchFamily="18" charset="0"/>
                            </a:rPr>
                            <m:t>𝑃</m:t>
                          </m:r>
                          <m:r>
                            <a:rPr lang="en-US" altLang="ko-KR" i="1">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𝑑𝑎𝑡𝑎</m:t>
                          </m:r>
                          <m:r>
                            <a:rPr lang="en-US" altLang="ko-KR" i="1">
                              <a:solidFill>
                                <a:schemeClr val="tx1"/>
                              </a:solidFill>
                              <a:latin typeface="Cambria Math" panose="02040503050406030204" pitchFamily="18" charset="0"/>
                            </a:rPr>
                            <m:t>)</m:t>
                          </m:r>
                        </m:den>
                      </m:f>
                    </m:oMath>
                  </m:oMathPara>
                </a14:m>
                <a:endParaRPr lang="en-US" altLang="ko-Kore-KR" dirty="0">
                  <a:solidFill>
                    <a:schemeClr val="tx1"/>
                  </a:solidFill>
                </a:endParaRPr>
              </a:p>
            </p:txBody>
          </p:sp>
        </mc:Choice>
        <mc:Fallback xmlns="">
          <p:sp>
            <p:nvSpPr>
              <p:cNvPr id="6" name="직사각형 5">
                <a:extLst>
                  <a:ext uri="{FF2B5EF4-FFF2-40B4-BE49-F238E27FC236}">
                    <a16:creationId xmlns:a16="http://schemas.microsoft.com/office/drawing/2014/main" id="{0EC71B22-B6CE-A34A-8FE6-46E058E8C6E3}"/>
                  </a:ext>
                </a:extLst>
              </p:cNvPr>
              <p:cNvSpPr>
                <a:spLocks noRot="1" noChangeAspect="1" noMove="1" noResize="1" noEditPoints="1" noAdjustHandles="1" noChangeArrowheads="1" noChangeShapeType="1" noTextEdit="1"/>
              </p:cNvSpPr>
              <p:nvPr/>
            </p:nvSpPr>
            <p:spPr>
              <a:xfrm>
                <a:off x="5004048" y="2180750"/>
                <a:ext cx="3901003" cy="679032"/>
              </a:xfrm>
              <a:prstGeom prst="rect">
                <a:avLst/>
              </a:prstGeom>
              <a:blipFill>
                <a:blip r:embed="rId3"/>
                <a:stretch>
                  <a:fillRect t="-7407" b="-74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281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15.2 Supervised Learning</a:t>
            </a:r>
            <a:r>
              <a:rPr lang="en-US" altLang="ko-KR" dirty="0"/>
              <a:t> (3/4)</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268688" cy="4176464"/>
              </a:xfrm>
            </p:spPr>
            <p:txBody>
              <a:bodyPr/>
              <a:lstStyle/>
              <a:p>
                <a:pPr marL="0" indent="0">
                  <a:buNone/>
                </a:pPr>
                <a:r>
                  <a:rPr lang="en-US" sz="2200" dirty="0"/>
                  <a:t> Task of supervised learning:</a:t>
                </a:r>
              </a:p>
              <a:p>
                <a:pPr>
                  <a:lnSpc>
                    <a:spcPct val="100000"/>
                  </a:lnSpc>
                  <a:buFont typeface="Wingdings" pitchFamily="2" charset="2"/>
                  <a:buChar char="Ø"/>
                </a:pPr>
                <a:r>
                  <a:rPr lang="en-US" altLang="ko-Kore-KR" sz="2000" b="0" dirty="0"/>
                  <a:t>It shows that the </a:t>
                </a:r>
                <a:r>
                  <a:rPr lang="en-US" altLang="ko-Kore-KR" sz="2000" b="0" dirty="0">
                    <a:solidFill>
                      <a:srgbClr val="0000FF"/>
                    </a:solidFill>
                  </a:rPr>
                  <a:t>function </a:t>
                </a:r>
                <a14:m>
                  <m:oMath xmlns:m="http://schemas.openxmlformats.org/officeDocument/2006/math">
                    <m:r>
                      <a:rPr lang="en-US" altLang="ko-Kore-KR" sz="2000" b="0" i="1">
                        <a:solidFill>
                          <a:srgbClr val="0000FF"/>
                        </a:solidFill>
                        <a:latin typeface="Cambria Math" panose="02040503050406030204" pitchFamily="18" charset="0"/>
                      </a:rPr>
                      <m:t>h</m:t>
                    </m:r>
                  </m:oMath>
                </a14:m>
                <a:r>
                  <a:rPr lang="en-US" altLang="ko-Kore-KR" sz="2000" b="0" dirty="0">
                    <a:solidFill>
                      <a:srgbClr val="0000FF"/>
                    </a:solidFill>
                  </a:rPr>
                  <a:t> </a:t>
                </a:r>
                <a:r>
                  <a:rPr lang="en-US" altLang="ko-Kore-KR" sz="2000" b="0" dirty="0"/>
                  <a:t>that a learning algorithm discovers depends on the hypothesis </a:t>
                </a:r>
                <a:r>
                  <a:rPr lang="en-US" altLang="ko-Kore-KR" sz="2000" b="0" dirty="0">
                    <a:solidFill>
                      <a:srgbClr val="0000FF"/>
                    </a:solidFill>
                  </a:rPr>
                  <a:t>space </a:t>
                </a:r>
                <a14:m>
                  <m:oMath xmlns:m="http://schemas.openxmlformats.org/officeDocument/2006/math">
                    <m:r>
                      <a:rPr lang="en-US" altLang="ko-KR" sz="2000" i="1">
                        <a:solidFill>
                          <a:srgbClr val="0000FF"/>
                        </a:solidFill>
                        <a:latin typeface="Cambria Math" panose="02040503050406030204" pitchFamily="18" charset="0"/>
                        <a:ea typeface="Cambria Math" panose="02040503050406030204" pitchFamily="18" charset="0"/>
                      </a:rPr>
                      <m:t>ℋ</m:t>
                    </m:r>
                  </m:oMath>
                </a14:m>
                <a:r>
                  <a:rPr lang="en-US" altLang="ko-Kore-KR" sz="2000" b="0" dirty="0"/>
                  <a:t> it considers and on the </a:t>
                </a:r>
                <a:r>
                  <a:rPr lang="en-US" altLang="ko-Kore-KR" sz="2000" b="0" dirty="0">
                    <a:solidFill>
                      <a:srgbClr val="0000FF"/>
                    </a:solidFill>
                  </a:rPr>
                  <a:t>training set </a:t>
                </a:r>
                <a:r>
                  <a:rPr lang="en-US" altLang="ko-Kore-KR" sz="2000" b="0" dirty="0"/>
                  <a:t>it is given.</a:t>
                </a:r>
              </a:p>
              <a:p>
                <a:pPr marL="1657350" lvl="3" indent="-342900">
                  <a:lnSpc>
                    <a:spcPct val="100000"/>
                  </a:lnSpc>
                  <a:buFont typeface="Wingdings" pitchFamily="2" charset="2"/>
                  <a:buChar char="§"/>
                </a:pPr>
                <a:endParaRPr lang="en-US" altLang="ko-Kore-KR" sz="1800" dirty="0">
                  <a:solidFill>
                    <a:srgbClr val="0000FF"/>
                  </a:solidFill>
                </a:endParaRP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268688" cy="4176464"/>
              </a:xfrm>
              <a:blipFill>
                <a:blip r:embed="rId2"/>
                <a:stretch>
                  <a:fillRect l="-459" r="-766"/>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F3EFAC06-8DCB-97FD-E6DB-02CE0AC6EB06}"/>
              </a:ext>
            </a:extLst>
          </p:cNvPr>
          <p:cNvPicPr>
            <a:picLocks noChangeAspect="1"/>
          </p:cNvPicPr>
          <p:nvPr/>
        </p:nvPicPr>
        <p:blipFill>
          <a:blip r:embed="rId3"/>
          <a:stretch>
            <a:fillRect/>
          </a:stretch>
        </p:blipFill>
        <p:spPr>
          <a:xfrm>
            <a:off x="1403648" y="1923678"/>
            <a:ext cx="5832648" cy="3084112"/>
          </a:xfrm>
          <a:prstGeom prst="rect">
            <a:avLst/>
          </a:prstGeom>
        </p:spPr>
      </p:pic>
    </p:spTree>
    <p:extLst>
      <p:ext uri="{BB962C8B-B14F-4D97-AF65-F5344CB8AC3E}">
        <p14:creationId xmlns:p14="http://schemas.microsoft.com/office/powerpoint/2010/main" val="201122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15.2 Supervised Learning</a:t>
            </a:r>
            <a:r>
              <a:rPr lang="en-US" altLang="ko-KR" dirty="0"/>
              <a:t> (4/4)</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268688" cy="4176464"/>
          </a:xfrm>
        </p:spPr>
        <p:txBody>
          <a:bodyPr/>
          <a:lstStyle/>
          <a:p>
            <a:pPr marL="0" indent="0">
              <a:buNone/>
            </a:pPr>
            <a:r>
              <a:rPr lang="en-US" altLang="ko-Kore-KR" sz="2200" dirty="0"/>
              <a:t> Example problem: </a:t>
            </a:r>
            <a:r>
              <a:rPr lang="en-US" altLang="ko-Kore-KR" sz="2200" dirty="0">
                <a:solidFill>
                  <a:srgbClr val="0000FF"/>
                </a:solidFill>
              </a:rPr>
              <a:t>Restaurant waiting</a:t>
            </a:r>
            <a:endParaRPr lang="en-US" altLang="ko-Kore-KR" sz="2000" dirty="0">
              <a:solidFill>
                <a:srgbClr val="0000FF"/>
              </a:solidFill>
            </a:endParaRPr>
          </a:p>
          <a:p>
            <a:pPr>
              <a:lnSpc>
                <a:spcPct val="100000"/>
              </a:lnSpc>
              <a:buFont typeface="Wingdings" pitchFamily="2" charset="2"/>
              <a:buChar char="Ø"/>
            </a:pPr>
            <a:r>
              <a:rPr lang="en-US" altLang="ko-Kore-KR" sz="2000" b="0" dirty="0"/>
              <a:t>The problem of deciding whether to wait for a table at a restaurant based on the </a:t>
            </a:r>
            <a:r>
              <a:rPr lang="en-US" altLang="ko-Kore-KR" sz="2000" b="0" dirty="0">
                <a:solidFill>
                  <a:srgbClr val="0000FF"/>
                </a:solidFill>
              </a:rPr>
              <a:t>supervised learning</a:t>
            </a:r>
          </a:p>
        </p:txBody>
      </p:sp>
      <p:pic>
        <p:nvPicPr>
          <p:cNvPr id="5" name="그림 4">
            <a:extLst>
              <a:ext uri="{FF2B5EF4-FFF2-40B4-BE49-F238E27FC236}">
                <a16:creationId xmlns:a16="http://schemas.microsoft.com/office/drawing/2014/main" id="{84972B9F-39E8-666C-7603-64E6A06A5FD3}"/>
              </a:ext>
            </a:extLst>
          </p:cNvPr>
          <p:cNvPicPr>
            <a:picLocks noChangeAspect="1"/>
          </p:cNvPicPr>
          <p:nvPr/>
        </p:nvPicPr>
        <p:blipFill>
          <a:blip r:embed="rId2"/>
          <a:stretch>
            <a:fillRect/>
          </a:stretch>
        </p:blipFill>
        <p:spPr>
          <a:xfrm>
            <a:off x="1479254" y="1892222"/>
            <a:ext cx="5981700" cy="3187576"/>
          </a:xfrm>
          <a:prstGeom prst="rect">
            <a:avLst/>
          </a:prstGeom>
        </p:spPr>
      </p:pic>
    </p:spTree>
    <p:extLst>
      <p:ext uri="{BB962C8B-B14F-4D97-AF65-F5344CB8AC3E}">
        <p14:creationId xmlns:p14="http://schemas.microsoft.com/office/powerpoint/2010/main" val="2997787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15.3</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Learning Decision Trees</a:t>
            </a:r>
          </a:p>
        </p:txBody>
      </p:sp>
    </p:spTree>
    <p:extLst>
      <p:ext uri="{BB962C8B-B14F-4D97-AF65-F5344CB8AC3E}">
        <p14:creationId xmlns:p14="http://schemas.microsoft.com/office/powerpoint/2010/main" val="102968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(1/6)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116333" cy="4176464"/>
              </a:xfrm>
            </p:spPr>
            <p:txBody>
              <a:bodyPr/>
              <a:lstStyle/>
              <a:p>
                <a:pPr marL="0" indent="0">
                  <a:buNone/>
                </a:pPr>
                <a:r>
                  <a:rPr lang="en-US" sz="2200" dirty="0"/>
                  <a:t> Expressiveness of decision trees</a:t>
                </a:r>
              </a:p>
              <a:p>
                <a:pPr>
                  <a:lnSpc>
                    <a:spcPct val="100000"/>
                  </a:lnSpc>
                  <a:buFont typeface="Wingdings" pitchFamily="2" charset="2"/>
                  <a:buChar char="Ø"/>
                </a:pPr>
                <a:r>
                  <a:rPr lang="en-US" altLang="ko-Kore-KR" sz="2000" b="0" dirty="0"/>
                  <a:t>A </a:t>
                </a:r>
                <a:r>
                  <a:rPr lang="en-US" altLang="ko-Kore-KR" sz="2000" b="0" dirty="0">
                    <a:solidFill>
                      <a:srgbClr val="0000FF"/>
                    </a:solidFill>
                  </a:rPr>
                  <a:t>Boolean decision tree </a:t>
                </a:r>
                <a:r>
                  <a:rPr lang="en-US" altLang="ko-Kore-KR" sz="2000" b="0" dirty="0"/>
                  <a:t>is equivalent to a logical statement of the form:</a:t>
                </a:r>
              </a:p>
              <a:p>
                <a:pPr>
                  <a:lnSpc>
                    <a:spcPct val="100000"/>
                  </a:lnSpc>
                  <a:buFont typeface="Wingdings" pitchFamily="2" charset="2"/>
                  <a:buChar char="Ø"/>
                </a:pPr>
                <a:endParaRPr lang="en-US" altLang="ko-Kore-KR" sz="2000" b="0" dirty="0"/>
              </a:p>
              <a:p>
                <a:pPr marL="0" indent="0">
                  <a:lnSpc>
                    <a:spcPct val="100000"/>
                  </a:lnSpc>
                  <a:buNone/>
                </a:pPr>
                <a:endParaRPr lang="en-US" altLang="ko-Kore-KR" sz="2000" dirty="0">
                  <a:solidFill>
                    <a:srgbClr val="0000FF"/>
                  </a:solidFill>
                </a:endParaRPr>
              </a:p>
              <a:p>
                <a:pPr>
                  <a:lnSpc>
                    <a:spcPct val="100000"/>
                  </a:lnSpc>
                  <a:buFont typeface="Wingdings" pitchFamily="2" charset="2"/>
                  <a:buChar char="Ø"/>
                </a:pPr>
                <a:r>
                  <a:rPr lang="en-US" altLang="ko-Kore-KR" sz="2000" b="0" dirty="0"/>
                  <a:t>Where each </a:t>
                </a:r>
                <a14:m>
                  <m:oMath xmlns:m="http://schemas.openxmlformats.org/officeDocument/2006/math">
                    <m:sSub>
                      <m:sSubPr>
                        <m:ctrlPr>
                          <a:rPr lang="en-US" altLang="ko-Kore-KR" sz="2000" b="0" i="1">
                            <a:solidFill>
                              <a:srgbClr val="0000FF"/>
                            </a:solidFill>
                            <a:latin typeface="Cambria Math" panose="02040503050406030204" pitchFamily="18" charset="0"/>
                          </a:rPr>
                        </m:ctrlPr>
                      </m:sSubPr>
                      <m:e>
                        <m:r>
                          <a:rPr lang="en-US" altLang="ko-Kore-KR" sz="2000" b="0" i="1" smtClean="0">
                            <a:solidFill>
                              <a:srgbClr val="0000FF"/>
                            </a:solidFill>
                            <a:latin typeface="Cambria Math" panose="02040503050406030204" pitchFamily="18" charset="0"/>
                          </a:rPr>
                          <m:t>𝑃</m:t>
                        </m:r>
                        <m:r>
                          <a:rPr lang="en-US" altLang="ko-Kore-KR" sz="2000" b="0" i="1">
                            <a:solidFill>
                              <a:srgbClr val="0000FF"/>
                            </a:solidFill>
                            <a:latin typeface="Cambria Math" panose="02040503050406030204" pitchFamily="18" charset="0"/>
                          </a:rPr>
                          <m:t>𝑎𝑡h</m:t>
                        </m:r>
                      </m:e>
                      <m:sub>
                        <m:r>
                          <a:rPr lang="en-US" altLang="ko-Kore-KR" sz="2000" b="0" i="1">
                            <a:solidFill>
                              <a:srgbClr val="0000FF"/>
                            </a:solidFill>
                            <a:latin typeface="Cambria Math" panose="02040503050406030204" pitchFamily="18" charset="0"/>
                          </a:rPr>
                          <m:t>𝑖</m:t>
                        </m:r>
                      </m:sub>
                    </m:sSub>
                  </m:oMath>
                </a14:m>
                <a:r>
                  <a:rPr lang="en-US" altLang="ko-Kore-KR" sz="2000" b="0" dirty="0">
                    <a:solidFill>
                      <a:srgbClr val="0000FF"/>
                    </a:solidFill>
                  </a:rPr>
                  <a:t> </a:t>
                </a:r>
                <a:r>
                  <a:rPr lang="en-US" altLang="ko-Kore-KR" sz="2000" b="0" dirty="0"/>
                  <a:t>is a conjunction of the form </a:t>
                </a:r>
                <a:r>
                  <a:rPr lang="en-US" altLang="ko-Kore-KR" sz="2000" b="0" dirty="0">
                    <a:solidFill>
                      <a:srgbClr val="0000FF"/>
                    </a:solidFill>
                  </a:rPr>
                  <a:t>(</a:t>
                </a:r>
                <a14:m>
                  <m:oMath xmlns:m="http://schemas.openxmlformats.org/officeDocument/2006/math">
                    <m:sSub>
                      <m:sSubPr>
                        <m:ctrlPr>
                          <a:rPr lang="en-US" altLang="ko-Kore-KR" sz="2000" b="0" i="1">
                            <a:solidFill>
                              <a:srgbClr val="0000FF"/>
                            </a:solidFill>
                            <a:latin typeface="Cambria Math" panose="02040503050406030204" pitchFamily="18" charset="0"/>
                          </a:rPr>
                        </m:ctrlPr>
                      </m:sSubPr>
                      <m:e>
                        <m:r>
                          <a:rPr lang="en-US" altLang="ko-Kore-KR" sz="2000" b="0" i="1">
                            <a:solidFill>
                              <a:srgbClr val="0000FF"/>
                            </a:solidFill>
                            <a:latin typeface="Cambria Math" panose="02040503050406030204" pitchFamily="18" charset="0"/>
                          </a:rPr>
                          <m:t>𝐴</m:t>
                        </m:r>
                      </m:e>
                      <m:sub>
                        <m:r>
                          <a:rPr lang="en-US" altLang="ko-Kore-KR" sz="2000" b="0" i="1">
                            <a:solidFill>
                              <a:srgbClr val="0000FF"/>
                            </a:solidFill>
                            <a:latin typeface="Cambria Math" panose="02040503050406030204" pitchFamily="18" charset="0"/>
                          </a:rPr>
                          <m:t>𝑚</m:t>
                        </m:r>
                      </m:sub>
                    </m:sSub>
                    <m:r>
                      <a:rPr lang="en-US" altLang="ko-Kore-KR" sz="2000" b="0">
                        <a:solidFill>
                          <a:srgbClr val="0000FF"/>
                        </a:solidFill>
                        <a:latin typeface="Cambria Math" panose="02040503050406030204" pitchFamily="18" charset="0"/>
                      </a:rPr>
                      <m:t>=</m:t>
                    </m:r>
                    <m:sSub>
                      <m:sSubPr>
                        <m:ctrlPr>
                          <a:rPr lang="en-US" altLang="ko-Kore-KR" sz="2000" b="0" i="1">
                            <a:solidFill>
                              <a:srgbClr val="0000FF"/>
                            </a:solidFill>
                            <a:latin typeface="Cambria Math" panose="02040503050406030204" pitchFamily="18" charset="0"/>
                          </a:rPr>
                        </m:ctrlPr>
                      </m:sSubPr>
                      <m:e>
                        <m:r>
                          <a:rPr lang="en-US" altLang="ko-Kore-KR" sz="2000" b="0" i="1">
                            <a:solidFill>
                              <a:srgbClr val="0000FF"/>
                            </a:solidFill>
                            <a:latin typeface="Cambria Math" panose="02040503050406030204" pitchFamily="18" charset="0"/>
                          </a:rPr>
                          <m:t>𝑣</m:t>
                        </m:r>
                      </m:e>
                      <m:sub>
                        <m:r>
                          <a:rPr lang="en-US" altLang="ko-Kore-KR" sz="2000" b="0" i="1">
                            <a:solidFill>
                              <a:srgbClr val="0000FF"/>
                            </a:solidFill>
                            <a:latin typeface="Cambria Math" panose="02040503050406030204" pitchFamily="18" charset="0"/>
                          </a:rPr>
                          <m:t>𝑥</m:t>
                        </m:r>
                      </m:sub>
                    </m:sSub>
                    <m:r>
                      <a:rPr lang="en-US" altLang="ko-Kore-KR" sz="2000" b="0" i="1">
                        <a:solidFill>
                          <a:srgbClr val="0000FF"/>
                        </a:solidFill>
                        <a:latin typeface="Cambria Math" panose="02040503050406030204" pitchFamily="18" charset="0"/>
                        <a:ea typeface="Cambria Math" panose="02040503050406030204" pitchFamily="18" charset="0"/>
                      </a:rPr>
                      <m:t>∧</m:t>
                    </m:r>
                    <m:sSub>
                      <m:sSubPr>
                        <m:ctrlPr>
                          <a:rPr lang="en-US" altLang="ko-Kore-KR" sz="2000" b="0" i="1">
                            <a:solidFill>
                              <a:srgbClr val="0000FF"/>
                            </a:solidFill>
                            <a:latin typeface="Cambria Math" panose="02040503050406030204" pitchFamily="18" charset="0"/>
                          </a:rPr>
                        </m:ctrlPr>
                      </m:sSubPr>
                      <m:e>
                        <m:r>
                          <a:rPr lang="en-US" altLang="ko-Kore-KR" sz="2000" b="0" i="1">
                            <a:solidFill>
                              <a:srgbClr val="0000FF"/>
                            </a:solidFill>
                            <a:latin typeface="Cambria Math" panose="02040503050406030204" pitchFamily="18" charset="0"/>
                          </a:rPr>
                          <m:t>𝐴</m:t>
                        </m:r>
                      </m:e>
                      <m:sub>
                        <m:r>
                          <a:rPr lang="en-US" altLang="ko-Kore-KR" sz="2000" b="0" i="1">
                            <a:solidFill>
                              <a:srgbClr val="0000FF"/>
                            </a:solidFill>
                            <a:latin typeface="Cambria Math" panose="02040503050406030204" pitchFamily="18" charset="0"/>
                          </a:rPr>
                          <m:t>𝑛</m:t>
                        </m:r>
                      </m:sub>
                    </m:sSub>
                  </m:oMath>
                </a14:m>
                <a:r>
                  <a:rPr lang="en-US" altLang="ko-Kore-KR" sz="2000" b="0" dirty="0">
                    <a:solidFill>
                      <a:srgbClr val="0000FF"/>
                    </a:solidFill>
                  </a:rPr>
                  <a:t>= </a:t>
                </a:r>
                <a14:m>
                  <m:oMath xmlns:m="http://schemas.openxmlformats.org/officeDocument/2006/math">
                    <m:sSub>
                      <m:sSubPr>
                        <m:ctrlPr>
                          <a:rPr lang="en-US" altLang="ko-Kore-KR" sz="2000" b="0" i="1">
                            <a:solidFill>
                              <a:srgbClr val="0000FF"/>
                            </a:solidFill>
                            <a:latin typeface="Cambria Math" panose="02040503050406030204" pitchFamily="18" charset="0"/>
                          </a:rPr>
                        </m:ctrlPr>
                      </m:sSubPr>
                      <m:e>
                        <m:r>
                          <a:rPr lang="en-US" altLang="ko-Kore-KR" sz="2000" b="0" i="1">
                            <a:solidFill>
                              <a:srgbClr val="0000FF"/>
                            </a:solidFill>
                            <a:latin typeface="Cambria Math" panose="02040503050406030204" pitchFamily="18" charset="0"/>
                          </a:rPr>
                          <m:t>𝑣</m:t>
                        </m:r>
                      </m:e>
                      <m:sub>
                        <m:r>
                          <a:rPr lang="en-US" altLang="ko-Kore-KR" sz="2000" b="0" i="1">
                            <a:solidFill>
                              <a:srgbClr val="0000FF"/>
                            </a:solidFill>
                            <a:latin typeface="Cambria Math" panose="02040503050406030204" pitchFamily="18" charset="0"/>
                          </a:rPr>
                          <m:t>𝑦</m:t>
                        </m:r>
                      </m:sub>
                    </m:sSub>
                    <m:r>
                      <a:rPr lang="en-US" altLang="ko-Kore-KR" sz="2000" b="0" i="1">
                        <a:solidFill>
                          <a:srgbClr val="0000FF"/>
                        </a:solidFill>
                        <a:latin typeface="Cambria Math" panose="02040503050406030204" pitchFamily="18" charset="0"/>
                        <a:ea typeface="Cambria Math" panose="02040503050406030204" pitchFamily="18" charset="0"/>
                      </a:rPr>
                      <m:t>∧⋯)</m:t>
                    </m:r>
                    <m:r>
                      <a:rPr lang="en-US" altLang="ko-Kore-KR" sz="2000" b="0">
                        <a:solidFill>
                          <a:srgbClr val="0000FF"/>
                        </a:solidFill>
                        <a:latin typeface="Cambria Math" panose="02040503050406030204" pitchFamily="18" charset="0"/>
                        <a:ea typeface="Cambria Math" panose="02040503050406030204" pitchFamily="18" charset="0"/>
                      </a:rPr>
                      <m:t> </m:t>
                    </m:r>
                  </m:oMath>
                </a14:m>
                <a:r>
                  <a:rPr lang="en-US" altLang="ko-Kore-KR" sz="2000" b="0" dirty="0"/>
                  <a:t>of attribute-value tests corresponding to a </a:t>
                </a:r>
                <a:r>
                  <a:rPr lang="en-US" altLang="ko-Kore-KR" sz="2000" b="0" dirty="0">
                    <a:solidFill>
                      <a:srgbClr val="0000FF"/>
                    </a:solidFill>
                  </a:rPr>
                  <a:t>path</a:t>
                </a:r>
                <a:r>
                  <a:rPr lang="en-US" altLang="ko-Kore-KR" sz="2000" b="0" dirty="0"/>
                  <a:t> from the root to a true leaf.</a:t>
                </a: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4116333" cy="4176464"/>
              </a:xfrm>
              <a:blipFill>
                <a:blip r:embed="rId2"/>
                <a:stretch>
                  <a:fillRect l="-920"/>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FDDBAEC6-5935-0525-4AE7-5FF0F5C5E293}"/>
              </a:ext>
            </a:extLst>
          </p:cNvPr>
          <p:cNvPicPr>
            <a:picLocks noChangeAspect="1"/>
          </p:cNvPicPr>
          <p:nvPr/>
        </p:nvPicPr>
        <p:blipFill>
          <a:blip r:embed="rId3"/>
          <a:stretch>
            <a:fillRect/>
          </a:stretch>
        </p:blipFill>
        <p:spPr>
          <a:xfrm>
            <a:off x="4418401" y="872308"/>
            <a:ext cx="4690103" cy="3787674"/>
          </a:xfrm>
          <a:prstGeom prst="rect">
            <a:avLst/>
          </a:prstGeom>
        </p:spPr>
      </p:pic>
      <p:sp>
        <p:nvSpPr>
          <p:cNvPr id="5" name="Google Shape;77;p4">
            <a:extLst>
              <a:ext uri="{FF2B5EF4-FFF2-40B4-BE49-F238E27FC236}">
                <a16:creationId xmlns:a16="http://schemas.microsoft.com/office/drawing/2014/main" id="{A17FDBB9-FAB2-DB56-587E-6EF81902C421}"/>
              </a:ext>
            </a:extLst>
          </p:cNvPr>
          <p:cNvSpPr txBox="1"/>
          <p:nvPr/>
        </p:nvSpPr>
        <p:spPr>
          <a:xfrm>
            <a:off x="5416527" y="4026417"/>
            <a:ext cx="35161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dirty="0">
                <a:solidFill>
                  <a:schemeClr val="dk1"/>
                </a:solidFill>
                <a:latin typeface="Times New Roman"/>
                <a:ea typeface="Times New Roman"/>
                <a:cs typeface="Times New Roman"/>
                <a:sym typeface="Times New Roman"/>
              </a:rPr>
              <a:t>&lt;</a:t>
            </a:r>
            <a:r>
              <a:rPr lang="en-US" sz="700" dirty="0" err="1">
                <a:solidFill>
                  <a:schemeClr val="dk1"/>
                </a:solidFill>
                <a:latin typeface="Times New Roman"/>
                <a:ea typeface="Times New Roman"/>
                <a:cs typeface="Times New Roman"/>
                <a:sym typeface="Times New Roman"/>
              </a:rPr>
              <a:t>출처</a:t>
            </a:r>
            <a:r>
              <a:rPr lang="en-US" sz="700" dirty="0">
                <a:solidFill>
                  <a:schemeClr val="dk1"/>
                </a:solidFill>
                <a:latin typeface="Times New Roman"/>
                <a:ea typeface="Times New Roman"/>
                <a:cs typeface="Times New Roman"/>
                <a:sym typeface="Times New Roman"/>
              </a:rPr>
              <a:t>&gt; Stuart J. Russell and Peter </a:t>
            </a:r>
            <a:r>
              <a:rPr lang="en-US" sz="700" dirty="0" err="1">
                <a:solidFill>
                  <a:schemeClr val="dk1"/>
                </a:solidFill>
                <a:latin typeface="Times New Roman"/>
                <a:ea typeface="Times New Roman"/>
                <a:cs typeface="Times New Roman"/>
                <a:sym typeface="Times New Roman"/>
              </a:rPr>
              <a:t>Norvig</a:t>
            </a:r>
            <a:r>
              <a:rPr lang="en-US" sz="700" dirty="0">
                <a:solidFill>
                  <a:schemeClr val="dk1"/>
                </a:solidFill>
                <a:latin typeface="Times New Roman"/>
                <a:ea typeface="Times New Roman"/>
                <a:cs typeface="Times New Roman"/>
                <a:sym typeface="Times New Roman"/>
              </a:rPr>
              <a:t> (2021). Artificial Intelligence: A Modern Approach (4th Edition). Pearson</a:t>
            </a:r>
            <a:endParaRPr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DD1C5F-5677-557F-B203-80E849492C5A}"/>
                  </a:ext>
                </a:extLst>
              </p:cNvPr>
              <p:cNvSpPr txBox="1"/>
              <p:nvPr/>
            </p:nvSpPr>
            <p:spPr>
              <a:xfrm>
                <a:off x="899592" y="2366759"/>
                <a:ext cx="3295967" cy="276999"/>
              </a:xfrm>
              <a:prstGeom prst="rect">
                <a:avLst/>
              </a:prstGeom>
              <a:noFill/>
              <a:effectLst/>
            </p:spPr>
            <p:txBody>
              <a:bodyPr wrap="none" lIns="0" tIns="0" rIns="0" bIns="0" rtlCol="0">
                <a:spAutoFit/>
              </a:bodyPr>
              <a:lstStyle/>
              <a:p>
                <a14:m>
                  <m:oMath xmlns:m="http://schemas.openxmlformats.org/officeDocument/2006/math">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𝑂𝑢𝑡𝑝𝑢𝑡</m:t>
                    </m:r>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m:t>
                    </m:r>
                    <m:sSub>
                      <m:sSubPr>
                        <m:ctrlP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ctrlPr>
                      </m:sSubPr>
                      <m:e>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𝑃𝑎𝑡h</m:t>
                        </m:r>
                      </m:e>
                      <m:sub>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1</m:t>
                        </m:r>
                      </m:sub>
                    </m:sSub>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m:t>
                    </m:r>
                    <m:sSub>
                      <m:sSubPr>
                        <m:ctrlPr>
                          <a:rPr kumimoji="1" lang="en-US" altLang="ko-Kore-KR" i="1">
                            <a:ln>
                              <a:noFill/>
                            </a:ln>
                            <a:solidFill>
                              <a:schemeClr val="tx1"/>
                            </a:solidFill>
                            <a:effectLst/>
                            <a:latin typeface="Cambria Math" panose="02040503050406030204" pitchFamily="18" charset="0"/>
                            <a:ea typeface="Cambria Math" panose="02040503050406030204" pitchFamily="18" charset="0"/>
                          </a:rPr>
                        </m:ctrlPr>
                      </m:sSubPr>
                      <m:e>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𝑃</m:t>
                        </m:r>
                        <m:r>
                          <a:rPr kumimoji="1" lang="en-US" altLang="ko-Kore-KR" i="1">
                            <a:ln>
                              <a:noFill/>
                            </a:ln>
                            <a:solidFill>
                              <a:schemeClr val="tx1"/>
                            </a:solidFill>
                            <a:effectLst/>
                            <a:latin typeface="Cambria Math" panose="02040503050406030204" pitchFamily="18" charset="0"/>
                            <a:ea typeface="Cambria Math" panose="02040503050406030204" pitchFamily="18" charset="0"/>
                          </a:rPr>
                          <m:t>𝑎𝑡h</m:t>
                        </m:r>
                      </m:e>
                      <m:sub>
                        <m:r>
                          <a:rPr kumimoji="1" lang="en-US" altLang="ko-Kore-KR" b="0" i="1" smtClean="0">
                            <a:ln>
                              <a:noFill/>
                            </a:ln>
                            <a:solidFill>
                              <a:schemeClr val="tx1"/>
                            </a:solidFill>
                            <a:effectLst/>
                            <a:latin typeface="Cambria Math" panose="02040503050406030204" pitchFamily="18" charset="0"/>
                            <a:ea typeface="Cambria Math" panose="02040503050406030204" pitchFamily="18" charset="0"/>
                          </a:rPr>
                          <m:t>2</m:t>
                        </m:r>
                      </m:sub>
                    </m:sSub>
                    <m:r>
                      <a:rPr kumimoji="1" lang="en-US" altLang="ko-Kore-KR" i="1">
                        <a:ln>
                          <a:noFill/>
                        </a:ln>
                        <a:solidFill>
                          <a:schemeClr val="tx1"/>
                        </a:solidFill>
                        <a:effectLst/>
                        <a:latin typeface="Cambria Math" panose="02040503050406030204" pitchFamily="18" charset="0"/>
                        <a:ea typeface="Cambria Math" panose="02040503050406030204" pitchFamily="18" charset="0"/>
                      </a:rPr>
                      <m:t>∨⋅</m:t>
                    </m:r>
                  </m:oMath>
                </a14:m>
                <a:r>
                  <a:rPr kumimoji="1" lang="en-US" altLang="ko-Kore-KR" dirty="0">
                    <a:ln>
                      <a:noFill/>
                    </a:ln>
                    <a:solidFill>
                      <a:schemeClr val="tx1"/>
                    </a:solidFill>
                    <a:effectLst/>
                    <a:latin typeface="Cambria Math" panose="02040503050406030204" pitchFamily="18" charset="0"/>
                    <a:ea typeface="Cambria Math" panose="02040503050406030204" pitchFamily="18" charset="0"/>
                  </a:rPr>
                  <a:t> </a:t>
                </a:r>
                <a14:m>
                  <m:oMath xmlns:m="http://schemas.openxmlformats.org/officeDocument/2006/math">
                    <m:r>
                      <a:rPr kumimoji="1" lang="en-US" altLang="ko-Kore-KR" i="1">
                        <a:ln>
                          <a:noFill/>
                        </a:ln>
                        <a:solidFill>
                          <a:schemeClr val="tx1"/>
                        </a:solidFill>
                        <a:effectLst/>
                        <a:latin typeface="Cambria Math" panose="02040503050406030204" pitchFamily="18" charset="0"/>
                        <a:ea typeface="Cambria Math" panose="02040503050406030204" pitchFamily="18" charset="0"/>
                      </a:rPr>
                      <m:t>⋅</m:t>
                    </m:r>
                  </m:oMath>
                </a14:m>
                <a:r>
                  <a:rPr kumimoji="1" lang="en-US" altLang="ko-Kore-KR" dirty="0">
                    <a:ln>
                      <a:noFill/>
                    </a:ln>
                    <a:solidFill>
                      <a:schemeClr val="tx1"/>
                    </a:solidFill>
                    <a:effectLst/>
                    <a:latin typeface="Cambria Math" panose="02040503050406030204" pitchFamily="18" charset="0"/>
                    <a:ea typeface="Cambria Math" panose="02040503050406030204" pitchFamily="18" charset="0"/>
                  </a:rPr>
                  <a:t> </a:t>
                </a:r>
                <a14:m>
                  <m:oMath xmlns:m="http://schemas.openxmlformats.org/officeDocument/2006/math">
                    <m:r>
                      <a:rPr kumimoji="1" lang="en-US" altLang="ko-Kore-KR" i="1">
                        <a:ln>
                          <a:noFill/>
                        </a:ln>
                        <a:solidFill>
                          <a:schemeClr val="tx1"/>
                        </a:solidFill>
                        <a:effectLst/>
                        <a:latin typeface="Cambria Math" panose="02040503050406030204" pitchFamily="18" charset="0"/>
                        <a:ea typeface="Cambria Math" panose="02040503050406030204" pitchFamily="18" charset="0"/>
                      </a:rPr>
                      <m:t>⋅</m:t>
                    </m:r>
                  </m:oMath>
                </a14:m>
                <a:r>
                  <a:rPr kumimoji="1" lang="en-US" altLang="ko-Kore-KR" dirty="0">
                    <a:ln>
                      <a:noFill/>
                    </a:ln>
                    <a:solidFill>
                      <a:schemeClr val="tx1"/>
                    </a:solidFill>
                    <a:effectLst/>
                    <a:latin typeface="Cambria Math" panose="02040503050406030204" pitchFamily="18" charset="0"/>
                    <a:ea typeface="Cambria Math" panose="02040503050406030204" pitchFamily="18" charset="0"/>
                  </a:rPr>
                  <a:t>),</a:t>
                </a:r>
                <a:endParaRPr kumimoji="1" lang="ko-Kore-KR" altLang="en-US" dirty="0">
                  <a:ln>
                    <a:noFill/>
                  </a:ln>
                  <a:solidFill>
                    <a:schemeClr val="tx1"/>
                  </a:solidFill>
                  <a:effectLst/>
                  <a:latin typeface="Cambria Math" panose="02040503050406030204" pitchFamily="18" charset="0"/>
                  <a:ea typeface="HY견고딕" pitchFamily="18" charset="-127"/>
                </a:endParaRPr>
              </a:p>
            </p:txBody>
          </p:sp>
        </mc:Choice>
        <mc:Fallback xmlns="">
          <p:sp>
            <p:nvSpPr>
              <p:cNvPr id="6" name="TextBox 5">
                <a:extLst>
                  <a:ext uri="{FF2B5EF4-FFF2-40B4-BE49-F238E27FC236}">
                    <a16:creationId xmlns:a16="http://schemas.microsoft.com/office/drawing/2014/main" id="{39DD1C5F-5677-557F-B203-80E849492C5A}"/>
                  </a:ext>
                </a:extLst>
              </p:cNvPr>
              <p:cNvSpPr txBox="1">
                <a:spLocks noRot="1" noChangeAspect="1" noMove="1" noResize="1" noEditPoints="1" noAdjustHandles="1" noChangeArrowheads="1" noChangeShapeType="1" noTextEdit="1"/>
              </p:cNvSpPr>
              <p:nvPr/>
            </p:nvSpPr>
            <p:spPr>
              <a:xfrm>
                <a:off x="899592" y="2366759"/>
                <a:ext cx="3295967" cy="276999"/>
              </a:xfrm>
              <a:prstGeom prst="rect">
                <a:avLst/>
              </a:prstGeom>
              <a:blipFill>
                <a:blip r:embed="rId4"/>
                <a:stretch>
                  <a:fillRect l="-3077" t="-21739" r="-3077" b="-47826"/>
                </a:stretch>
              </a:blipFill>
              <a:effectLst/>
            </p:spPr>
            <p:txBody>
              <a:bodyPr/>
              <a:lstStyle/>
              <a:p>
                <a:r>
                  <a:rPr lang="ko-KR" altLang="en-US">
                    <a:noFill/>
                  </a:rPr>
                  <a:t> </a:t>
                </a:r>
              </a:p>
            </p:txBody>
          </p:sp>
        </mc:Fallback>
      </mc:AlternateContent>
    </p:spTree>
    <p:extLst>
      <p:ext uri="{BB962C8B-B14F-4D97-AF65-F5344CB8AC3E}">
        <p14:creationId xmlns:p14="http://schemas.microsoft.com/office/powerpoint/2010/main" val="409342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(2/6)</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268688" cy="4176464"/>
          </a:xfrm>
        </p:spPr>
        <p:txBody>
          <a:bodyPr/>
          <a:lstStyle/>
          <a:p>
            <a:pPr>
              <a:buFont typeface="Wingdings" pitchFamily="2" charset="2"/>
              <a:buChar char="Ø"/>
            </a:pPr>
            <a:r>
              <a:rPr lang="en-US" altLang="ko-KR" sz="2000" b="0" dirty="0"/>
              <a:t>An algorithm for </a:t>
            </a:r>
            <a:r>
              <a:rPr lang="en-US" altLang="ko-KR" sz="2000" b="0" dirty="0">
                <a:solidFill>
                  <a:srgbClr val="0000FF"/>
                </a:solidFill>
              </a:rPr>
              <a:t>learning decision trees</a:t>
            </a:r>
            <a:endParaRPr lang="en-US" altLang="ko-KR" sz="2000" b="0" dirty="0"/>
          </a:p>
        </p:txBody>
      </p:sp>
      <p:pic>
        <p:nvPicPr>
          <p:cNvPr id="6" name="그림 5">
            <a:extLst>
              <a:ext uri="{FF2B5EF4-FFF2-40B4-BE49-F238E27FC236}">
                <a16:creationId xmlns:a16="http://schemas.microsoft.com/office/drawing/2014/main" id="{F30B5A41-2A3C-EC09-E771-FDB2A3BD3BBF}"/>
              </a:ext>
            </a:extLst>
          </p:cNvPr>
          <p:cNvPicPr>
            <a:picLocks noChangeAspect="1"/>
          </p:cNvPicPr>
          <p:nvPr/>
        </p:nvPicPr>
        <p:blipFill>
          <a:blip r:embed="rId2"/>
          <a:stretch>
            <a:fillRect/>
          </a:stretch>
        </p:blipFill>
        <p:spPr>
          <a:xfrm>
            <a:off x="683568" y="1245864"/>
            <a:ext cx="5963957" cy="3417548"/>
          </a:xfrm>
          <a:prstGeom prst="rect">
            <a:avLst/>
          </a:prstGeom>
          <a:ln>
            <a:solidFill>
              <a:schemeClr val="tx1"/>
            </a:solidFill>
          </a:ln>
        </p:spPr>
      </p:pic>
      <p:sp>
        <p:nvSpPr>
          <p:cNvPr id="7" name="Google Shape;77;p4">
            <a:extLst>
              <a:ext uri="{FF2B5EF4-FFF2-40B4-BE49-F238E27FC236}">
                <a16:creationId xmlns:a16="http://schemas.microsoft.com/office/drawing/2014/main" id="{5566C8AA-7692-0CC1-D85D-354F622D6799}"/>
              </a:ext>
            </a:extLst>
          </p:cNvPr>
          <p:cNvSpPr txBox="1"/>
          <p:nvPr/>
        </p:nvSpPr>
        <p:spPr>
          <a:xfrm>
            <a:off x="1212630" y="4663412"/>
            <a:ext cx="6227389"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 Modern Approach (4th Edition). Pearson</a:t>
            </a:r>
            <a:endParaRPr sz="2800" dirty="0"/>
          </a:p>
        </p:txBody>
      </p:sp>
      <p:pic>
        <p:nvPicPr>
          <p:cNvPr id="5" name="그림 4">
            <a:extLst>
              <a:ext uri="{FF2B5EF4-FFF2-40B4-BE49-F238E27FC236}">
                <a16:creationId xmlns:a16="http://schemas.microsoft.com/office/drawing/2014/main" id="{E81E408F-EB27-794C-AC0C-CBCED01D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779662"/>
            <a:ext cx="3258893" cy="1981632"/>
          </a:xfrm>
          <a:prstGeom prst="rect">
            <a:avLst/>
          </a:prstGeom>
        </p:spPr>
      </p:pic>
    </p:spTree>
    <p:extLst>
      <p:ext uri="{BB962C8B-B14F-4D97-AF65-F5344CB8AC3E}">
        <p14:creationId xmlns:p14="http://schemas.microsoft.com/office/powerpoint/2010/main" val="414718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4" descr="Seoul_national_university_emblem.png"/>
          <p:cNvPicPr preferRelativeResize="0"/>
          <p:nvPr/>
        </p:nvPicPr>
        <p:blipFill rotWithShape="1">
          <a:blip r:embed="rId3">
            <a:alphaModFix/>
          </a:blip>
          <a:srcRect/>
          <a:stretch/>
        </p:blipFill>
        <p:spPr>
          <a:xfrm>
            <a:off x="8274757" y="65175"/>
            <a:ext cx="766762" cy="766762"/>
          </a:xfrm>
          <a:prstGeom prst="rect">
            <a:avLst/>
          </a:prstGeom>
          <a:noFill/>
          <a:ln>
            <a:noFill/>
          </a:ln>
        </p:spPr>
      </p:pic>
      <p:sp>
        <p:nvSpPr>
          <p:cNvPr id="53" name="Google Shape;53;p4"/>
          <p:cNvSpPr txBox="1"/>
          <p:nvPr/>
        </p:nvSpPr>
        <p:spPr>
          <a:xfrm>
            <a:off x="539552" y="1131590"/>
            <a:ext cx="5682006" cy="136815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3200"/>
              <a:buFont typeface="Arial"/>
              <a:buNone/>
            </a:pPr>
            <a:endParaRPr sz="3200" b="1" i="0" u="none" strike="noStrike" cap="none">
              <a:solidFill>
                <a:srgbClr val="FFFFFF"/>
              </a:solidFill>
              <a:latin typeface="Arial"/>
              <a:ea typeface="Arial"/>
              <a:cs typeface="Arial"/>
              <a:sym typeface="Arial"/>
            </a:endParaRPr>
          </a:p>
        </p:txBody>
      </p:sp>
      <p:sp>
        <p:nvSpPr>
          <p:cNvPr id="54" name="Google Shape;54;p4"/>
          <p:cNvSpPr/>
          <p:nvPr/>
        </p:nvSpPr>
        <p:spPr>
          <a:xfrm>
            <a:off x="0" y="713175"/>
            <a:ext cx="9144000" cy="5143500"/>
          </a:xfrm>
          <a:prstGeom prst="rect">
            <a:avLst/>
          </a:prstGeom>
          <a:solidFill>
            <a:schemeClr val="lt1">
              <a:alpha val="4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Malgun Gothic"/>
              <a:buNone/>
            </a:pPr>
            <a:endParaRPr sz="1000" b="0" i="0" u="none" strike="noStrike" cap="none">
              <a:latin typeface="Malgun Gothic"/>
              <a:ea typeface="Malgun Gothic"/>
              <a:cs typeface="Malgun Gothic"/>
              <a:sym typeface="Malgun Gothic"/>
            </a:endParaRPr>
          </a:p>
        </p:txBody>
      </p:sp>
      <p:sp>
        <p:nvSpPr>
          <p:cNvPr id="55" name="Google Shape;55;p4"/>
          <p:cNvSpPr txBox="1"/>
          <p:nvPr/>
        </p:nvSpPr>
        <p:spPr>
          <a:xfrm>
            <a:off x="1309527" y="65169"/>
            <a:ext cx="5682000" cy="6480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FFFFFF"/>
              </a:buClr>
              <a:buSzPts val="3200"/>
              <a:buFont typeface="Arial"/>
              <a:buNone/>
            </a:pPr>
            <a:r>
              <a:rPr lang="en-US" sz="3200" b="1" i="0" u="none" strike="noStrike" cap="none">
                <a:solidFill>
                  <a:srgbClr val="FFFFFF"/>
                </a:solidFill>
                <a:latin typeface="Arial"/>
                <a:ea typeface="Arial"/>
                <a:cs typeface="Arial"/>
                <a:sym typeface="Arial"/>
              </a:rPr>
              <a:t>Lecture Overview</a:t>
            </a:r>
            <a:endParaRPr sz="3200" b="1">
              <a:solidFill>
                <a:srgbClr val="FFFFFF"/>
              </a:solidFill>
            </a:endParaRPr>
          </a:p>
        </p:txBody>
      </p:sp>
      <p:sp>
        <p:nvSpPr>
          <p:cNvPr id="56" name="Google Shape;56;p4"/>
          <p:cNvSpPr txBox="1"/>
          <p:nvPr/>
        </p:nvSpPr>
        <p:spPr>
          <a:xfrm>
            <a:off x="467544" y="771550"/>
            <a:ext cx="6258000" cy="63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4400"/>
              <a:buFont typeface="Arial"/>
              <a:buNone/>
            </a:pPr>
            <a:r>
              <a:rPr lang="en-US" sz="3800" b="1" i="0" u="none" strike="noStrike" cap="none">
                <a:solidFill>
                  <a:schemeClr val="lt1"/>
                </a:solidFill>
                <a:latin typeface="Arial"/>
                <a:ea typeface="Arial"/>
                <a:cs typeface="Arial"/>
                <a:sym typeface="Arial"/>
              </a:rPr>
              <a:t>인공지능</a:t>
            </a:r>
            <a:endParaRPr sz="800"/>
          </a:p>
        </p:txBody>
      </p:sp>
      <p:sp>
        <p:nvSpPr>
          <p:cNvPr id="57" name="Google Shape;57;p4"/>
          <p:cNvSpPr txBox="1"/>
          <p:nvPr/>
        </p:nvSpPr>
        <p:spPr>
          <a:xfrm>
            <a:off x="467544" y="1535795"/>
            <a:ext cx="7488832" cy="648000"/>
          </a:xfrm>
          <a:prstGeom prst="rect">
            <a:avLst/>
          </a:prstGeom>
          <a:noFill/>
          <a:ln>
            <a:noFill/>
          </a:ln>
        </p:spPr>
        <p:txBody>
          <a:bodyPr spcFirstLastPara="1" wrap="square" lIns="91425" tIns="45700" rIns="91425" bIns="45700" anchor="t" anchorCtr="0">
            <a:noAutofit/>
          </a:bodyPr>
          <a:lstStyle/>
          <a:p>
            <a:pPr lvl="0">
              <a:lnSpc>
                <a:spcPct val="120000"/>
              </a:lnSpc>
              <a:buClr>
                <a:srgbClr val="FFFFFF"/>
              </a:buClr>
              <a:buSzPts val="3000"/>
            </a:pPr>
            <a:r>
              <a:rPr lang="en-US" altLang="ko-KR" sz="3000" b="1" dirty="0">
                <a:solidFill>
                  <a:srgbClr val="FFFFFF"/>
                </a:solidFill>
                <a:latin typeface="Arial"/>
                <a:ea typeface="Arial"/>
                <a:cs typeface="Arial"/>
                <a:sym typeface="Arial"/>
              </a:rPr>
              <a:t>15</a:t>
            </a:r>
            <a:r>
              <a:rPr lang="ko-KR" altLang="en-US" sz="3000" b="1" dirty="0">
                <a:solidFill>
                  <a:srgbClr val="FFFFFF"/>
                </a:solidFill>
                <a:latin typeface="Arial"/>
                <a:ea typeface="Arial"/>
                <a:cs typeface="Arial"/>
                <a:sym typeface="Arial"/>
              </a:rPr>
              <a:t>차시 </a:t>
            </a:r>
            <a:r>
              <a:rPr lang="en-US" altLang="ko-KR" sz="3000" b="1" dirty="0">
                <a:solidFill>
                  <a:srgbClr val="FFFFFF"/>
                </a:solidFill>
                <a:latin typeface="Arial"/>
                <a:ea typeface="Arial"/>
                <a:cs typeface="Arial"/>
                <a:sym typeface="Arial"/>
              </a:rPr>
              <a:t>: </a:t>
            </a:r>
            <a:r>
              <a:rPr lang="en-US" altLang="ko-Kore-KR" sz="3000" b="1" dirty="0">
                <a:solidFill>
                  <a:srgbClr val="FFFFFF"/>
                </a:solidFill>
                <a:latin typeface="Arial"/>
                <a:ea typeface="Arial"/>
                <a:cs typeface="Arial"/>
                <a:sym typeface="Arial"/>
              </a:rPr>
              <a:t>Machine Learning</a:t>
            </a:r>
            <a:endParaRPr lang="en-US" altLang="ko-Kore-KR" sz="3200" dirty="0"/>
          </a:p>
        </p:txBody>
      </p:sp>
      <p:sp>
        <p:nvSpPr>
          <p:cNvPr id="58" name="Google Shape;58;p4"/>
          <p:cNvSpPr/>
          <p:nvPr/>
        </p:nvSpPr>
        <p:spPr>
          <a:xfrm>
            <a:off x="1907704" y="2153932"/>
            <a:ext cx="4572000" cy="147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서울대학교 컴퓨터공학부</a:t>
            </a:r>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담당 교수: 장병탁</a:t>
            </a:r>
            <a:endParaRPr sz="1800" b="1"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endParaRPr sz="1800" b="1"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Seoul National University</a:t>
            </a:r>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Byoung-Tak Zhang</a:t>
            </a:r>
            <a:endParaRPr sz="1800"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(3/6)</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268688" cy="4176464"/>
          </a:xfrm>
        </p:spPr>
        <p:txBody>
          <a:bodyPr/>
          <a:lstStyle/>
          <a:p>
            <a:pPr>
              <a:lnSpc>
                <a:spcPct val="100000"/>
              </a:lnSpc>
              <a:buFont typeface="Wingdings" pitchFamily="2" charset="2"/>
              <a:buChar char="Ø"/>
            </a:pPr>
            <a:r>
              <a:rPr lang="en-US" altLang="ko-Kore-KR" sz="2000" b="0" dirty="0"/>
              <a:t>We can evaluate the </a:t>
            </a:r>
            <a:r>
              <a:rPr lang="en-US" altLang="ko-Kore-KR" sz="2000" b="0" dirty="0">
                <a:solidFill>
                  <a:srgbClr val="0000FF"/>
                </a:solidFill>
              </a:rPr>
              <a:t>performance of a learning algorithm </a:t>
            </a:r>
            <a:r>
              <a:rPr lang="en-US" altLang="ko-Kore-KR" sz="2000" b="0" dirty="0"/>
              <a:t>with a learning curve, as shown below</a:t>
            </a:r>
          </a:p>
          <a:p>
            <a:pPr>
              <a:lnSpc>
                <a:spcPct val="100000"/>
              </a:lnSpc>
              <a:buFont typeface="Wingdings" pitchFamily="2" charset="2"/>
              <a:buChar char="Ø"/>
            </a:pPr>
            <a:r>
              <a:rPr lang="en" altLang="ko-Kore-KR" sz="2000" b="0" dirty="0"/>
              <a:t>As the training </a:t>
            </a:r>
            <a:r>
              <a:rPr lang="en" altLang="ko-Kore-KR" sz="2000" b="0" dirty="0">
                <a:solidFill>
                  <a:srgbClr val="0000FF"/>
                </a:solidFill>
              </a:rPr>
              <a:t>set size grows</a:t>
            </a:r>
            <a:r>
              <a:rPr lang="en" altLang="ko-Kore-KR" sz="2000" b="0" dirty="0"/>
              <a:t>, the </a:t>
            </a:r>
            <a:r>
              <a:rPr lang="en" altLang="ko-Kore-KR" sz="2000" b="0" dirty="0">
                <a:solidFill>
                  <a:srgbClr val="0000FF"/>
                </a:solidFill>
              </a:rPr>
              <a:t>accuracy</a:t>
            </a:r>
            <a:r>
              <a:rPr lang="en" altLang="ko-Kore-KR" sz="2000" b="0" dirty="0"/>
              <a:t> increases (</a:t>
            </a:r>
            <a:r>
              <a:rPr lang="en" altLang="ko-Kore-KR" sz="2000" b="0" dirty="0">
                <a:solidFill>
                  <a:srgbClr val="0000FF"/>
                </a:solidFill>
              </a:rPr>
              <a:t>happy graphs</a:t>
            </a:r>
            <a:r>
              <a:rPr lang="en" altLang="ko-Kore-KR" sz="2000" b="0" dirty="0"/>
              <a:t>)</a:t>
            </a:r>
          </a:p>
          <a:p>
            <a:pPr lvl="1">
              <a:lnSpc>
                <a:spcPct val="100000"/>
              </a:lnSpc>
              <a:buFont typeface="Wingdings" pitchFamily="2" charset="2"/>
              <a:buChar char="Ø"/>
            </a:pPr>
            <a:endParaRPr lang="en" altLang="ko-Kore-KR" b="1" dirty="0"/>
          </a:p>
        </p:txBody>
      </p:sp>
      <p:pic>
        <p:nvPicPr>
          <p:cNvPr id="8" name="그림 7">
            <a:extLst>
              <a:ext uri="{FF2B5EF4-FFF2-40B4-BE49-F238E27FC236}">
                <a16:creationId xmlns:a16="http://schemas.microsoft.com/office/drawing/2014/main" id="{9A75B49E-AFD7-5980-3BB2-43CF7FE21FF2}"/>
              </a:ext>
            </a:extLst>
          </p:cNvPr>
          <p:cNvPicPr>
            <a:picLocks noChangeAspect="1"/>
          </p:cNvPicPr>
          <p:nvPr/>
        </p:nvPicPr>
        <p:blipFill>
          <a:blip r:embed="rId2"/>
          <a:stretch>
            <a:fillRect/>
          </a:stretch>
        </p:blipFill>
        <p:spPr>
          <a:xfrm>
            <a:off x="1835696" y="1779662"/>
            <a:ext cx="5216032" cy="3007004"/>
          </a:xfrm>
          <a:prstGeom prst="rect">
            <a:avLst/>
          </a:prstGeom>
        </p:spPr>
      </p:pic>
      <p:sp>
        <p:nvSpPr>
          <p:cNvPr id="9" name="Google Shape;77;p4">
            <a:extLst>
              <a:ext uri="{FF2B5EF4-FFF2-40B4-BE49-F238E27FC236}">
                <a16:creationId xmlns:a16="http://schemas.microsoft.com/office/drawing/2014/main" id="{24262024-6063-B3F9-EE93-1C6F3138D3CD}"/>
              </a:ext>
            </a:extLst>
          </p:cNvPr>
          <p:cNvSpPr txBox="1"/>
          <p:nvPr/>
        </p:nvSpPr>
        <p:spPr>
          <a:xfrm>
            <a:off x="2597896" y="4711770"/>
            <a:ext cx="35161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dirty="0">
                <a:solidFill>
                  <a:schemeClr val="dk1"/>
                </a:solidFill>
                <a:latin typeface="Times New Roman"/>
                <a:ea typeface="Times New Roman"/>
                <a:cs typeface="Times New Roman"/>
                <a:sym typeface="Times New Roman"/>
              </a:rPr>
              <a:t>&lt;</a:t>
            </a:r>
            <a:r>
              <a:rPr lang="en-US" sz="700" dirty="0" err="1">
                <a:solidFill>
                  <a:schemeClr val="dk1"/>
                </a:solidFill>
                <a:latin typeface="Times New Roman"/>
                <a:ea typeface="Times New Roman"/>
                <a:cs typeface="Times New Roman"/>
                <a:sym typeface="Times New Roman"/>
              </a:rPr>
              <a:t>출처</a:t>
            </a:r>
            <a:r>
              <a:rPr lang="en-US" sz="700" dirty="0">
                <a:solidFill>
                  <a:schemeClr val="dk1"/>
                </a:solidFill>
                <a:latin typeface="Times New Roman"/>
                <a:ea typeface="Times New Roman"/>
                <a:cs typeface="Times New Roman"/>
                <a:sym typeface="Times New Roman"/>
              </a:rPr>
              <a:t>&gt; Stuart J. Russell and Peter </a:t>
            </a:r>
            <a:r>
              <a:rPr lang="en-US" sz="700" dirty="0" err="1">
                <a:solidFill>
                  <a:schemeClr val="dk1"/>
                </a:solidFill>
                <a:latin typeface="Times New Roman"/>
                <a:ea typeface="Times New Roman"/>
                <a:cs typeface="Times New Roman"/>
                <a:sym typeface="Times New Roman"/>
              </a:rPr>
              <a:t>Norvig</a:t>
            </a:r>
            <a:r>
              <a:rPr lang="en-US" sz="700" dirty="0">
                <a:solidFill>
                  <a:schemeClr val="dk1"/>
                </a:solidFill>
                <a:latin typeface="Times New Roman"/>
                <a:ea typeface="Times New Roman"/>
                <a:cs typeface="Times New Roman"/>
                <a:sym typeface="Times New Roman"/>
              </a:rPr>
              <a:t> (2021). Artificial Intelligence: A Modern Approach (4th Edition). Pearson</a:t>
            </a:r>
            <a:endParaRPr dirty="0"/>
          </a:p>
        </p:txBody>
      </p:sp>
    </p:spTree>
    <p:extLst>
      <p:ext uri="{BB962C8B-B14F-4D97-AF65-F5344CB8AC3E}">
        <p14:creationId xmlns:p14="http://schemas.microsoft.com/office/powerpoint/2010/main" val="4276166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(4/6)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6252464" cy="3960440"/>
              </a:xfrm>
            </p:spPr>
            <p:txBody>
              <a:bodyPr/>
              <a:lstStyle/>
              <a:p>
                <a:pPr marL="0" indent="0">
                  <a:buNone/>
                </a:pPr>
                <a:r>
                  <a:rPr lang="en-US" altLang="ko-Kore-KR" sz="2200" dirty="0"/>
                  <a:t> Choosing Attributes</a:t>
                </a:r>
                <a:endParaRPr lang="en-US" altLang="ko-Kore-KR" sz="2000" dirty="0">
                  <a:solidFill>
                    <a:srgbClr val="0000FF"/>
                  </a:solidFill>
                </a:endParaRPr>
              </a:p>
              <a:p>
                <a:pPr>
                  <a:lnSpc>
                    <a:spcPct val="100000"/>
                  </a:lnSpc>
                  <a:buFont typeface="Wingdings" pitchFamily="2" charset="2"/>
                  <a:buChar char="Ø"/>
                </a:pPr>
                <a:r>
                  <a:rPr lang="en-US" altLang="ko-KR" sz="1600" dirty="0">
                    <a:solidFill>
                      <a:srgbClr val="0000FF"/>
                    </a:solidFill>
                  </a:rPr>
                  <a:t>Entropy</a:t>
                </a:r>
                <a:r>
                  <a:rPr lang="en-US" altLang="ko-KR" sz="1600" b="0" dirty="0"/>
                  <a:t> is a measure of the uncertainty of a random variable; </a:t>
                </a:r>
              </a:p>
              <a:p>
                <a:pPr>
                  <a:lnSpc>
                    <a:spcPct val="100000"/>
                  </a:lnSpc>
                  <a:buFont typeface="Wingdings" pitchFamily="2" charset="2"/>
                  <a:buChar char="Ø"/>
                </a:pPr>
                <a:r>
                  <a:rPr lang="en-US" altLang="ko-KR" sz="1600" b="0" dirty="0"/>
                  <a:t>Entropy of random variable </a:t>
                </a:r>
                <a14:m>
                  <m:oMath xmlns:m="http://schemas.openxmlformats.org/officeDocument/2006/math">
                    <m:r>
                      <a:rPr lang="en-US" altLang="ko-KR" sz="1600" b="0" i="1" smtClean="0">
                        <a:solidFill>
                          <a:srgbClr val="C00000"/>
                        </a:solidFill>
                        <a:latin typeface="Cambria Math" panose="02040503050406030204" pitchFamily="18" charset="0"/>
                      </a:rPr>
                      <m:t>𝑉</m:t>
                    </m:r>
                  </m:oMath>
                </a14:m>
                <a:r>
                  <a:rPr lang="en-US" altLang="ko-KR" sz="1600" b="0" dirty="0">
                    <a:solidFill>
                      <a:srgbClr val="C00000"/>
                    </a:solidFill>
                  </a:rPr>
                  <a:t> </a:t>
                </a:r>
                <a:r>
                  <a:rPr lang="en-US" altLang="ko-KR" sz="1600" b="0" dirty="0"/>
                  <a:t>with values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smtClean="0">
                            <a:solidFill>
                              <a:srgbClr val="C00000"/>
                            </a:solidFill>
                            <a:latin typeface="Cambria Math" panose="02040503050406030204" pitchFamily="18" charset="0"/>
                          </a:rPr>
                          <m:t>𝑣</m:t>
                        </m:r>
                      </m:e>
                      <m:sub>
                        <m:r>
                          <a:rPr lang="en-US" altLang="ko-KR" sz="1600" b="0" i="1" smtClean="0">
                            <a:solidFill>
                              <a:srgbClr val="C00000"/>
                            </a:solidFill>
                            <a:latin typeface="Cambria Math" panose="02040503050406030204" pitchFamily="18" charset="0"/>
                          </a:rPr>
                          <m:t>𝑘</m:t>
                        </m:r>
                      </m:sub>
                    </m:sSub>
                  </m:oMath>
                </a14:m>
                <a:r>
                  <a:rPr lang="en-US" altLang="ko-KR" sz="1600" b="0" dirty="0"/>
                  <a:t>, each with probability </a:t>
                </a:r>
                <a14:m>
                  <m:oMath xmlns:m="http://schemas.openxmlformats.org/officeDocument/2006/math">
                    <m:r>
                      <a:rPr lang="en-US" altLang="ko-KR" sz="1600" b="0" i="1" smtClean="0">
                        <a:solidFill>
                          <a:srgbClr val="C00000"/>
                        </a:solidFill>
                        <a:latin typeface="Cambria Math" panose="02040503050406030204" pitchFamily="18" charset="0"/>
                      </a:rPr>
                      <m:t>𝑃</m:t>
                    </m:r>
                    <m:d>
                      <m:dPr>
                        <m:ctrlPr>
                          <a:rPr lang="en-US" altLang="ko-KR" sz="1600" b="0" i="1" smtClean="0">
                            <a:solidFill>
                              <a:srgbClr val="C00000"/>
                            </a:solidFill>
                            <a:latin typeface="Cambria Math" panose="02040503050406030204" pitchFamily="18" charset="0"/>
                          </a:rPr>
                        </m:ctrlPr>
                      </m:dPr>
                      <m:e>
                        <m:sSub>
                          <m:sSubPr>
                            <m:ctrlPr>
                              <a:rPr lang="en-US" altLang="ko-KR" sz="1600" b="0" i="1">
                                <a:solidFill>
                                  <a:srgbClr val="C00000"/>
                                </a:solidFill>
                                <a:latin typeface="Cambria Math" panose="02040503050406030204" pitchFamily="18" charset="0"/>
                              </a:rPr>
                            </m:ctrlPr>
                          </m:sSubPr>
                          <m:e>
                            <m:r>
                              <a:rPr lang="en-US" altLang="ko-KR" sz="1600" b="0" i="1" smtClean="0">
                                <a:solidFill>
                                  <a:srgbClr val="C00000"/>
                                </a:solidFill>
                                <a:latin typeface="Cambria Math" panose="02040503050406030204" pitchFamily="18" charset="0"/>
                              </a:rPr>
                              <m:t>𝑣</m:t>
                            </m:r>
                          </m:e>
                          <m:sub>
                            <m:r>
                              <a:rPr lang="en-US" altLang="ko-KR" sz="1600" b="0" i="1" smtClean="0">
                                <a:solidFill>
                                  <a:srgbClr val="C00000"/>
                                </a:solidFill>
                                <a:latin typeface="Cambria Math" panose="02040503050406030204" pitchFamily="18" charset="0"/>
                              </a:rPr>
                              <m:t>𝑘</m:t>
                            </m:r>
                          </m:sub>
                        </m:sSub>
                      </m:e>
                    </m:d>
                    <m:r>
                      <a:rPr lang="en-US" altLang="ko-KR" sz="1600" b="0" i="0" smtClean="0">
                        <a:solidFill>
                          <a:srgbClr val="C00000"/>
                        </a:solidFill>
                        <a:latin typeface="Cambria Math" panose="02040503050406030204" pitchFamily="18" charset="0"/>
                      </a:rPr>
                      <m:t>:</m:t>
                    </m:r>
                  </m:oMath>
                </a14:m>
                <a:r>
                  <a:rPr lang="en-US" altLang="ko-KR" sz="1600" b="0" dirty="0">
                    <a:solidFill>
                      <a:srgbClr val="C00000"/>
                    </a:solidFill>
                  </a:rPr>
                  <a:t> </a:t>
                </a:r>
                <a:endParaRPr lang="en-US" altLang="ko-KR" sz="1600" b="0" dirty="0"/>
              </a:p>
              <a:p>
                <a:pPr marL="514350" lvl="1" indent="0">
                  <a:lnSpc>
                    <a:spcPct val="100000"/>
                  </a:lnSpc>
                  <a:buNone/>
                </a:pPr>
                <a:r>
                  <a:rPr lang="en-US" altLang="ko-KR" sz="1600" b="0" dirty="0"/>
                  <a:t>     </a:t>
                </a:r>
                <a14:m>
                  <m:oMath xmlns:m="http://schemas.openxmlformats.org/officeDocument/2006/math">
                    <m:r>
                      <a:rPr lang="en-US" altLang="ko-KR" sz="1600" b="0" i="1" smtClean="0">
                        <a:latin typeface="Cambria Math" panose="02040503050406030204" pitchFamily="18" charset="0"/>
                      </a:rPr>
                      <m:t>𝐻</m:t>
                    </m:r>
                    <m:d>
                      <m:dPr>
                        <m:ctrlPr>
                          <a:rPr lang="en-US" altLang="ko-KR" sz="1600" i="1">
                            <a:latin typeface="Cambria Math" panose="02040503050406030204" pitchFamily="18" charset="0"/>
                          </a:rPr>
                        </m:ctrlPr>
                      </m:dPr>
                      <m:e>
                        <m:r>
                          <a:rPr lang="en-US" altLang="ko-KR" sz="1600" b="0" i="1" smtClean="0">
                            <a:latin typeface="Cambria Math" panose="02040503050406030204" pitchFamily="18" charset="0"/>
                          </a:rPr>
                          <m:t>𝑉</m:t>
                        </m:r>
                      </m:e>
                    </m:d>
                    <m:r>
                      <a:rPr lang="en-US" altLang="ko-KR" sz="1600" b="0" i="1" smtClean="0">
                        <a:latin typeface="Cambria Math" panose="02040503050406030204" pitchFamily="18" charset="0"/>
                      </a:rPr>
                      <m:t>=</m:t>
                    </m:r>
                    <m:nary>
                      <m:naryPr>
                        <m:chr m:val="∑"/>
                        <m:supHide m:val="on"/>
                        <m:ctrlPr>
                          <a:rPr lang="en-US" altLang="ko-KR" sz="1600" i="1">
                            <a:latin typeface="Cambria Math" panose="02040503050406030204" pitchFamily="18" charset="0"/>
                          </a:rPr>
                        </m:ctrlPr>
                      </m:naryPr>
                      <m:sub>
                        <m:r>
                          <m:rPr>
                            <m:brk m:alnAt="7"/>
                          </m:rPr>
                          <a:rPr lang="en-US" altLang="ko-KR" sz="1600" b="0" i="1" smtClean="0">
                            <a:latin typeface="Cambria Math" panose="02040503050406030204" pitchFamily="18" charset="0"/>
                          </a:rPr>
                          <m:t>𝑘</m:t>
                        </m:r>
                      </m:sub>
                      <m:sup/>
                      <m:e>
                        <m:r>
                          <a:rPr lang="en-US" altLang="ko-KR" sz="1600" b="0" i="1" smtClean="0">
                            <a:latin typeface="Cambria Math" panose="02040503050406030204" pitchFamily="18" charset="0"/>
                          </a:rPr>
                          <m:t>𝑃</m:t>
                        </m:r>
                        <m:d>
                          <m:dPr>
                            <m:ctrlPr>
                              <a:rPr lang="en-US" altLang="ko-KR" sz="1600" i="1">
                                <a:latin typeface="Cambria Math" panose="02040503050406030204" pitchFamily="18" charset="0"/>
                              </a:rPr>
                            </m:ctrlPr>
                          </m:dPr>
                          <m:e>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𝑣</m:t>
                                </m:r>
                              </m:e>
                              <m:sub>
                                <m:r>
                                  <a:rPr lang="en-US" altLang="ko-KR" sz="1600" b="0" i="1" smtClean="0">
                                    <a:latin typeface="Cambria Math" panose="02040503050406030204" pitchFamily="18" charset="0"/>
                                  </a:rPr>
                                  <m:t>𝑘</m:t>
                                </m:r>
                              </m:sub>
                            </m:sSub>
                          </m:e>
                        </m:d>
                        <m:sSub>
                          <m:sSubPr>
                            <m:ctrlPr>
                              <a:rPr lang="en-US" altLang="ko-KR" sz="1600" i="1">
                                <a:latin typeface="Cambria Math" panose="02040503050406030204" pitchFamily="18" charset="0"/>
                              </a:rPr>
                            </m:ctrlPr>
                          </m:sSubPr>
                          <m:e>
                            <m:r>
                              <m:rPr>
                                <m:nor/>
                              </m:rPr>
                              <a:rPr lang="en-US" altLang="ko-KR" sz="1600"/>
                              <m:t>log</m:t>
                            </m:r>
                          </m:e>
                          <m:sub>
                            <m:r>
                              <a:rPr lang="en-US" altLang="ko-KR" sz="1600" b="0" i="1" smtClean="0">
                                <a:latin typeface="Cambria Math" panose="02040503050406030204" pitchFamily="18" charset="0"/>
                              </a:rPr>
                              <m:t>2</m:t>
                            </m:r>
                          </m:sub>
                        </m:sSub>
                        <m:f>
                          <m:fPr>
                            <m:ctrlPr>
                              <a:rPr lang="en-US" altLang="ko-KR" sz="1600" i="1">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𝑃</m:t>
                            </m:r>
                            <m:r>
                              <a:rPr lang="en-US" altLang="ko-KR" sz="1600" b="0" i="1" smtClean="0">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𝑣</m:t>
                                </m:r>
                              </m:e>
                              <m:sub>
                                <m:r>
                                  <a:rPr lang="en-US" altLang="ko-KR" sz="1600" b="0" i="1" smtClean="0">
                                    <a:latin typeface="Cambria Math" panose="02040503050406030204" pitchFamily="18" charset="0"/>
                                  </a:rPr>
                                  <m:t>𝑘</m:t>
                                </m:r>
                              </m:sub>
                            </m:sSub>
                            <m:r>
                              <a:rPr lang="en-US" altLang="ko-KR" sz="1600" b="0" i="1" smtClean="0">
                                <a:latin typeface="Cambria Math" panose="02040503050406030204" pitchFamily="18" charset="0"/>
                              </a:rPr>
                              <m:t>)</m:t>
                            </m:r>
                          </m:den>
                        </m:f>
                      </m:e>
                    </m:nary>
                    <m:r>
                      <a:rPr lang="en-US" altLang="ko-KR" sz="1600" b="0" i="1" smtClean="0">
                        <a:latin typeface="Cambria Math" panose="02040503050406030204" pitchFamily="18" charset="0"/>
                      </a:rPr>
                      <m:t>=</m:t>
                    </m:r>
                    <m:r>
                      <a:rPr lang="en-US" altLang="ko-KR" sz="1600" b="0" i="1" smtClean="0">
                        <a:solidFill>
                          <a:srgbClr val="0000FF"/>
                        </a:solidFill>
                        <a:latin typeface="Cambria Math" panose="02040503050406030204" pitchFamily="18" charset="0"/>
                      </a:rPr>
                      <m:t>−</m:t>
                    </m:r>
                    <m:nary>
                      <m:naryPr>
                        <m:chr m:val="∑"/>
                        <m:supHide m:val="on"/>
                        <m:ctrlPr>
                          <a:rPr lang="en-US" altLang="ko-KR" sz="1600" i="1">
                            <a:solidFill>
                              <a:srgbClr val="0000FF"/>
                            </a:solidFill>
                            <a:latin typeface="Cambria Math" panose="02040503050406030204" pitchFamily="18" charset="0"/>
                          </a:rPr>
                        </m:ctrlPr>
                      </m:naryPr>
                      <m:sub>
                        <m:r>
                          <a:rPr lang="en-US" altLang="ko-KR" sz="1600" b="0" i="1" smtClean="0">
                            <a:solidFill>
                              <a:srgbClr val="0000FF"/>
                            </a:solidFill>
                            <a:latin typeface="Cambria Math" panose="02040503050406030204" pitchFamily="18" charset="0"/>
                          </a:rPr>
                          <m:t>𝑘</m:t>
                        </m:r>
                      </m:sub>
                      <m:sup/>
                      <m:e>
                        <m:r>
                          <a:rPr lang="en-US" altLang="ko-KR" sz="1600" b="0" i="1" smtClean="0">
                            <a:solidFill>
                              <a:srgbClr val="0000FF"/>
                            </a:solidFill>
                            <a:latin typeface="Cambria Math" panose="02040503050406030204" pitchFamily="18" charset="0"/>
                          </a:rPr>
                          <m:t>𝑃</m:t>
                        </m:r>
                        <m:d>
                          <m:dPr>
                            <m:ctrlPr>
                              <a:rPr lang="en-US" altLang="ko-KR" sz="1600" i="1">
                                <a:solidFill>
                                  <a:srgbClr val="0000FF"/>
                                </a:solidFill>
                                <a:latin typeface="Cambria Math" panose="02040503050406030204" pitchFamily="18" charset="0"/>
                              </a:rPr>
                            </m:ctrlPr>
                          </m:dPr>
                          <m:e>
                            <m:sSub>
                              <m:sSubPr>
                                <m:ctrlPr>
                                  <a:rPr lang="en-US" altLang="ko-KR" sz="1600" i="1">
                                    <a:solidFill>
                                      <a:srgbClr val="0000FF"/>
                                    </a:solidFill>
                                    <a:latin typeface="Cambria Math" panose="02040503050406030204" pitchFamily="18" charset="0"/>
                                  </a:rPr>
                                </m:ctrlPr>
                              </m:sSubPr>
                              <m:e>
                                <m:r>
                                  <a:rPr lang="en-US" altLang="ko-KR" sz="1600" b="0" i="1" smtClean="0">
                                    <a:solidFill>
                                      <a:srgbClr val="0000FF"/>
                                    </a:solidFill>
                                    <a:latin typeface="Cambria Math" panose="02040503050406030204" pitchFamily="18" charset="0"/>
                                  </a:rPr>
                                  <m:t>𝑣</m:t>
                                </m:r>
                              </m:e>
                              <m:sub>
                                <m:r>
                                  <a:rPr lang="en-US" altLang="ko-KR" sz="1600" b="0" i="1" smtClean="0">
                                    <a:solidFill>
                                      <a:srgbClr val="0000FF"/>
                                    </a:solidFill>
                                    <a:latin typeface="Cambria Math" panose="02040503050406030204" pitchFamily="18" charset="0"/>
                                  </a:rPr>
                                  <m:t>𝑘</m:t>
                                </m:r>
                              </m:sub>
                            </m:sSub>
                          </m:e>
                        </m:d>
                        <m:sSub>
                          <m:sSubPr>
                            <m:ctrlPr>
                              <a:rPr lang="en-US" altLang="ko-KR" sz="1600" i="1">
                                <a:solidFill>
                                  <a:srgbClr val="0000FF"/>
                                </a:solidFill>
                                <a:latin typeface="Cambria Math" panose="02040503050406030204" pitchFamily="18" charset="0"/>
                              </a:rPr>
                            </m:ctrlPr>
                          </m:sSubPr>
                          <m:e>
                            <m:r>
                              <m:rPr>
                                <m:nor/>
                              </m:rPr>
                              <a:rPr lang="en-US" altLang="ko-KR" sz="1600">
                                <a:solidFill>
                                  <a:srgbClr val="0000FF"/>
                                </a:solidFill>
                              </a:rPr>
                              <m:t>log</m:t>
                            </m:r>
                          </m:e>
                          <m:sub>
                            <m:r>
                              <a:rPr lang="en-US" altLang="ko-KR" sz="1600" b="0" i="1" smtClean="0">
                                <a:solidFill>
                                  <a:srgbClr val="0000FF"/>
                                </a:solidFill>
                                <a:latin typeface="Cambria Math" panose="02040503050406030204" pitchFamily="18" charset="0"/>
                              </a:rPr>
                              <m:t>2</m:t>
                            </m:r>
                          </m:sub>
                        </m:sSub>
                        <m:r>
                          <a:rPr lang="en-US" altLang="ko-KR" sz="1600" b="0" i="1" smtClean="0">
                            <a:solidFill>
                              <a:srgbClr val="0000FF"/>
                            </a:solidFill>
                            <a:latin typeface="Cambria Math" panose="02040503050406030204" pitchFamily="18" charset="0"/>
                          </a:rPr>
                          <m:t>𝑃</m:t>
                        </m:r>
                        <m:r>
                          <a:rPr lang="en-US" altLang="ko-KR" sz="1600" b="0" i="1" smtClean="0">
                            <a:solidFill>
                              <a:srgbClr val="0000FF"/>
                            </a:solidFill>
                            <a:latin typeface="Cambria Math" panose="02040503050406030204" pitchFamily="18" charset="0"/>
                          </a:rPr>
                          <m:t>(</m:t>
                        </m:r>
                        <m:sSub>
                          <m:sSubPr>
                            <m:ctrlPr>
                              <a:rPr lang="en-US" altLang="ko-KR" sz="1600" i="1">
                                <a:solidFill>
                                  <a:srgbClr val="0000FF"/>
                                </a:solidFill>
                                <a:latin typeface="Cambria Math" panose="02040503050406030204" pitchFamily="18" charset="0"/>
                              </a:rPr>
                            </m:ctrlPr>
                          </m:sSubPr>
                          <m:e>
                            <m:r>
                              <a:rPr lang="en-US" altLang="ko-KR" sz="1600" b="0" i="1" smtClean="0">
                                <a:solidFill>
                                  <a:srgbClr val="0000FF"/>
                                </a:solidFill>
                                <a:latin typeface="Cambria Math" panose="02040503050406030204" pitchFamily="18" charset="0"/>
                              </a:rPr>
                              <m:t>𝑣</m:t>
                            </m:r>
                          </m:e>
                          <m:sub>
                            <m:r>
                              <a:rPr lang="en-US" altLang="ko-KR" sz="1600" b="0" i="1" smtClean="0">
                                <a:solidFill>
                                  <a:srgbClr val="0000FF"/>
                                </a:solidFill>
                                <a:latin typeface="Cambria Math" panose="02040503050406030204" pitchFamily="18" charset="0"/>
                              </a:rPr>
                              <m:t>𝑘</m:t>
                            </m:r>
                          </m:sub>
                        </m:sSub>
                        <m:r>
                          <a:rPr lang="en-US" altLang="ko-KR" sz="1600" b="0" i="1" smtClean="0">
                            <a:solidFill>
                              <a:srgbClr val="0000FF"/>
                            </a:solidFill>
                            <a:latin typeface="Cambria Math" panose="02040503050406030204" pitchFamily="18" charset="0"/>
                          </a:rPr>
                          <m:t>)</m:t>
                        </m:r>
                      </m:e>
                    </m:nary>
                  </m:oMath>
                </a14:m>
                <a:endParaRPr lang="en-US" altLang="ko-KR" sz="1600" dirty="0"/>
              </a:p>
              <a:p>
                <a:pPr>
                  <a:lnSpc>
                    <a:spcPct val="100000"/>
                  </a:lnSpc>
                  <a:buFont typeface="Wingdings" pitchFamily="2" charset="2"/>
                  <a:buChar char="Ø"/>
                </a:pPr>
                <a:r>
                  <a:rPr lang="en-US" altLang="ko-KR" sz="1600" b="0" dirty="0"/>
                  <a:t>Entropy of a Boolean random variable that is true with probability </a:t>
                </a:r>
                <a14:m>
                  <m:oMath xmlns:m="http://schemas.openxmlformats.org/officeDocument/2006/math">
                    <m:r>
                      <a:rPr lang="en-US" altLang="ko-KR" sz="1600" b="0" i="1" smtClean="0">
                        <a:latin typeface="Cambria Math" panose="02040503050406030204" pitchFamily="18" charset="0"/>
                      </a:rPr>
                      <m:t>𝑞</m:t>
                    </m:r>
                  </m:oMath>
                </a14:m>
                <a:r>
                  <a:rPr lang="en-US" altLang="ko-KR" sz="1600" b="0" dirty="0"/>
                  <a:t>:</a:t>
                </a:r>
              </a:p>
              <a:p>
                <a:pPr marL="0" indent="0">
                  <a:lnSpc>
                    <a:spcPct val="100000"/>
                  </a:lnSpc>
                  <a:buNone/>
                </a:pPr>
                <a14:m>
                  <m:oMathPara xmlns:m="http://schemas.openxmlformats.org/officeDocument/2006/math">
                    <m:oMathParaPr>
                      <m:jc m:val="left"/>
                    </m:oMathParaPr>
                    <m:oMath xmlns:m="http://schemas.openxmlformats.org/officeDocument/2006/math">
                      <m:r>
                        <a:rPr lang="en-US" altLang="ko-KR" sz="1600" b="0" i="1" smtClean="0">
                          <a:solidFill>
                            <a:schemeClr val="tx1"/>
                          </a:solidFill>
                          <a:latin typeface="Cambria Math" panose="02040503050406030204" pitchFamily="18" charset="0"/>
                        </a:rPr>
                        <m:t>                  </m:t>
                      </m:r>
                      <m:r>
                        <a:rPr lang="en-US" altLang="ko-KR" sz="1600" b="0" i="1" smtClean="0">
                          <a:solidFill>
                            <a:schemeClr val="tx1"/>
                          </a:solidFill>
                          <a:latin typeface="Cambria Math" panose="02040503050406030204" pitchFamily="18" charset="0"/>
                        </a:rPr>
                        <m:t>𝐵</m:t>
                      </m:r>
                      <m:d>
                        <m:dPr>
                          <m:ctrlPr>
                            <a:rPr lang="en-US" altLang="ko-KR" sz="1600" b="0" i="1">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𝑞</m:t>
                          </m:r>
                        </m:e>
                      </m:d>
                      <m:r>
                        <a:rPr lang="en-US" altLang="ko-KR" sz="1600" b="0" i="1" smtClean="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𝑞</m:t>
                      </m:r>
                      <m:func>
                        <m:funcPr>
                          <m:ctrlPr>
                            <a:rPr lang="en-US" altLang="ko-KR" sz="1600" b="0" i="1">
                              <a:solidFill>
                                <a:schemeClr val="tx1"/>
                              </a:solidFill>
                              <a:latin typeface="Cambria Math" panose="02040503050406030204" pitchFamily="18" charset="0"/>
                            </a:rPr>
                          </m:ctrlPr>
                        </m:funcPr>
                        <m:fName>
                          <m:sSub>
                            <m:sSubPr>
                              <m:ctrlPr>
                                <a:rPr lang="en-US" altLang="ko-KR" sz="1600" b="0" i="1">
                                  <a:solidFill>
                                    <a:schemeClr val="tx1"/>
                                  </a:solidFill>
                                  <a:latin typeface="Cambria Math" panose="02040503050406030204" pitchFamily="18" charset="0"/>
                                </a:rPr>
                              </m:ctrlPr>
                            </m:sSubPr>
                            <m:e>
                              <m:r>
                                <m:rPr>
                                  <m:sty m:val="p"/>
                                </m:rPr>
                                <a:rPr lang="en-US" altLang="ko-KR" sz="1600" b="0" smtClean="0">
                                  <a:solidFill>
                                    <a:schemeClr val="tx1"/>
                                  </a:solidFill>
                                  <a:latin typeface="Cambria Math" panose="02040503050406030204" pitchFamily="18" charset="0"/>
                                </a:rPr>
                                <m:t>log</m:t>
                              </m:r>
                            </m:e>
                            <m:sub>
                              <m:r>
                                <a:rPr lang="en-US" altLang="ko-KR" sz="1600" b="0" i="1" smtClean="0">
                                  <a:solidFill>
                                    <a:schemeClr val="tx1"/>
                                  </a:solidFill>
                                  <a:latin typeface="Cambria Math" panose="02040503050406030204" pitchFamily="18" charset="0"/>
                                </a:rPr>
                                <m:t>2</m:t>
                              </m:r>
                            </m:sub>
                          </m:sSub>
                        </m:fName>
                        <m:e>
                          <m:r>
                            <a:rPr lang="en-US" altLang="ko-KR" sz="1600" b="0" i="1" smtClean="0">
                              <a:solidFill>
                                <a:schemeClr val="tx1"/>
                              </a:solidFill>
                              <a:latin typeface="Cambria Math" panose="02040503050406030204" pitchFamily="18" charset="0"/>
                            </a:rPr>
                            <m:t>𝑞</m:t>
                          </m:r>
                        </m:e>
                      </m:func>
                      <m:r>
                        <a:rPr lang="en-US" altLang="ko-KR" sz="1600" b="0" i="1" smtClean="0">
                          <a:solidFill>
                            <a:schemeClr val="tx1"/>
                          </a:solidFill>
                          <a:latin typeface="Cambria Math" panose="02040503050406030204" pitchFamily="18" charset="0"/>
                        </a:rPr>
                        <m:t>+</m:t>
                      </m:r>
                      <m:d>
                        <m:dPr>
                          <m:ctrlPr>
                            <a:rPr lang="en-US" altLang="ko-KR" sz="1600" b="0" i="1">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1−</m:t>
                          </m:r>
                          <m:r>
                            <a:rPr lang="en-US" altLang="ko-KR" sz="1600" b="0" i="1" smtClean="0">
                              <a:solidFill>
                                <a:schemeClr val="tx1"/>
                              </a:solidFill>
                              <a:latin typeface="Cambria Math" panose="02040503050406030204" pitchFamily="18" charset="0"/>
                            </a:rPr>
                            <m:t>𝑞</m:t>
                          </m:r>
                        </m:e>
                      </m:d>
                      <m:func>
                        <m:funcPr>
                          <m:ctrlPr>
                            <a:rPr lang="en-US" altLang="ko-KR" sz="1600" b="0" i="1">
                              <a:solidFill>
                                <a:schemeClr val="tx1"/>
                              </a:solidFill>
                              <a:latin typeface="Cambria Math" panose="02040503050406030204" pitchFamily="18" charset="0"/>
                            </a:rPr>
                          </m:ctrlPr>
                        </m:funcPr>
                        <m:fName>
                          <m:sSub>
                            <m:sSubPr>
                              <m:ctrlPr>
                                <a:rPr lang="en-US" altLang="ko-KR" sz="1600" b="0" i="1">
                                  <a:solidFill>
                                    <a:schemeClr val="tx1"/>
                                  </a:solidFill>
                                  <a:latin typeface="Cambria Math" panose="02040503050406030204" pitchFamily="18" charset="0"/>
                                </a:rPr>
                              </m:ctrlPr>
                            </m:sSubPr>
                            <m:e>
                              <m:r>
                                <m:rPr>
                                  <m:sty m:val="p"/>
                                </m:rPr>
                                <a:rPr lang="en-US" altLang="ko-KR" sz="1600" b="0" smtClean="0">
                                  <a:solidFill>
                                    <a:schemeClr val="tx1"/>
                                  </a:solidFill>
                                  <a:latin typeface="Cambria Math" panose="02040503050406030204" pitchFamily="18" charset="0"/>
                                </a:rPr>
                                <m:t>log</m:t>
                              </m:r>
                            </m:e>
                            <m:sub>
                              <m:r>
                                <a:rPr lang="en-US" altLang="ko-KR" sz="1600" b="0" i="1" smtClean="0">
                                  <a:solidFill>
                                    <a:schemeClr val="tx1"/>
                                  </a:solidFill>
                                  <a:latin typeface="Cambria Math" panose="02040503050406030204" pitchFamily="18" charset="0"/>
                                </a:rPr>
                                <m:t>2</m:t>
                              </m:r>
                            </m:sub>
                          </m:sSub>
                        </m:fName>
                        <m:e>
                          <m:d>
                            <m:dPr>
                              <m:ctrlPr>
                                <a:rPr lang="en-US" altLang="ko-KR" sz="1600" b="0" i="1">
                                  <a:solidFill>
                                    <a:schemeClr val="tx1"/>
                                  </a:solidFill>
                                  <a:latin typeface="Cambria Math" panose="02040503050406030204" pitchFamily="18" charset="0"/>
                                </a:rPr>
                              </m:ctrlPr>
                            </m:dPr>
                            <m:e>
                              <m:r>
                                <a:rPr lang="en-US" altLang="ko-KR" sz="1600" b="0" i="1" smtClean="0">
                                  <a:solidFill>
                                    <a:schemeClr val="tx1"/>
                                  </a:solidFill>
                                  <a:latin typeface="Cambria Math" panose="02040503050406030204" pitchFamily="18" charset="0"/>
                                </a:rPr>
                                <m:t>1−</m:t>
                              </m:r>
                              <m:r>
                                <a:rPr lang="en-US" altLang="ko-KR" sz="1600" b="0" i="1" smtClean="0">
                                  <a:solidFill>
                                    <a:schemeClr val="tx1"/>
                                  </a:solidFill>
                                  <a:latin typeface="Cambria Math" panose="02040503050406030204" pitchFamily="18" charset="0"/>
                                </a:rPr>
                                <m:t>𝑞</m:t>
                              </m:r>
                            </m:e>
                          </m:d>
                        </m:e>
                      </m:func>
                      <m:r>
                        <a:rPr lang="en-US" altLang="ko-KR" sz="1600" b="0" i="1" smtClean="0">
                          <a:solidFill>
                            <a:schemeClr val="tx1"/>
                          </a:solidFill>
                          <a:latin typeface="Cambria Math" panose="02040503050406030204" pitchFamily="18" charset="0"/>
                        </a:rPr>
                        <m:t>)</m:t>
                      </m:r>
                    </m:oMath>
                  </m:oMathPara>
                </a14:m>
                <a:endParaRPr lang="en-US" altLang="ko-KR" sz="1600" b="0" dirty="0">
                  <a:solidFill>
                    <a:srgbClr val="0000FF"/>
                  </a:solidFill>
                </a:endParaRPr>
              </a:p>
              <a:p>
                <a:pPr>
                  <a:lnSpc>
                    <a:spcPct val="100000"/>
                  </a:lnSpc>
                  <a:buFont typeface="Wingdings" pitchFamily="2" charset="2"/>
                  <a:buChar char="Ø"/>
                </a:pPr>
                <a:r>
                  <a:rPr lang="en-US" altLang="ko-KR" sz="1600" b="0" dirty="0"/>
                  <a:t>Entropy of goal attribute with </a:t>
                </a:r>
                <a14:m>
                  <m:oMath xmlns:m="http://schemas.openxmlformats.org/officeDocument/2006/math">
                    <m:r>
                      <a:rPr lang="en-US" altLang="ko-KR" sz="1600" b="0" i="1">
                        <a:latin typeface="Cambria Math" panose="02040503050406030204" pitchFamily="18" charset="0"/>
                      </a:rPr>
                      <m:t>𝑝</m:t>
                    </m:r>
                  </m:oMath>
                </a14:m>
                <a:r>
                  <a:rPr lang="en-US" altLang="ko-KR" sz="1600" b="0" dirty="0"/>
                  <a:t> positive and </a:t>
                </a:r>
                <a14:m>
                  <m:oMath xmlns:m="http://schemas.openxmlformats.org/officeDocument/2006/math">
                    <m:r>
                      <a:rPr lang="en-US" altLang="ko-KR" sz="1600" b="0" i="1">
                        <a:solidFill>
                          <a:srgbClr val="0000FF"/>
                        </a:solidFill>
                        <a:latin typeface="Cambria Math" panose="02040503050406030204" pitchFamily="18" charset="0"/>
                      </a:rPr>
                      <m:t>𝑛</m:t>
                    </m:r>
                  </m:oMath>
                </a14:m>
                <a:r>
                  <a:rPr lang="en-US" altLang="ko-KR" sz="1600" b="0" dirty="0">
                    <a:solidFill>
                      <a:srgbClr val="0000FF"/>
                    </a:solidFill>
                  </a:rPr>
                  <a:t> </a:t>
                </a:r>
                <a:r>
                  <a:rPr lang="en-US" altLang="ko-KR" sz="1600" b="0" dirty="0"/>
                  <a:t>negative examples:</a:t>
                </a:r>
                <a:r>
                  <a:rPr lang="ko-KR" altLang="en-US" sz="1600" b="0" dirty="0"/>
                  <a:t> </a:t>
                </a:r>
                <a:endParaRPr lang="en-US" altLang="ko-KR" sz="1600" b="0" dirty="0"/>
              </a:p>
              <a:p>
                <a:pPr marL="0" indent="0">
                  <a:lnSpc>
                    <a:spcPct val="100000"/>
                  </a:lnSpc>
                  <a:buNone/>
                </a:pPr>
                <a:r>
                  <a:rPr lang="en-US" altLang="ko-KR" sz="1600" b="0" dirty="0"/>
                  <a:t>               </a:t>
                </a:r>
                <a14:m>
                  <m:oMath xmlns:m="http://schemas.openxmlformats.org/officeDocument/2006/math">
                    <m:r>
                      <a:rPr lang="en-US" altLang="ko-KR" sz="1600" b="0" i="1">
                        <a:latin typeface="Cambria Math" panose="02040503050406030204" pitchFamily="18" charset="0"/>
                      </a:rPr>
                      <m:t>𝐻</m:t>
                    </m:r>
                    <m:d>
                      <m:dPr>
                        <m:ctrlPr>
                          <a:rPr lang="en-US" altLang="ko-KR" sz="1600" i="1">
                            <a:latin typeface="Cambria Math" panose="02040503050406030204" pitchFamily="18" charset="0"/>
                          </a:rPr>
                        </m:ctrlPr>
                      </m:dPr>
                      <m:e>
                        <m:r>
                          <a:rPr lang="en-US" altLang="ko-KR" sz="1600" b="0" i="1" spc="-100">
                            <a:latin typeface="Cambria Math" panose="02040503050406030204" pitchFamily="18" charset="0"/>
                          </a:rPr>
                          <m:t>𝐺𝑜𝑎𝑙</m:t>
                        </m:r>
                      </m:e>
                    </m:d>
                    <m:r>
                      <a:rPr lang="en-US" altLang="ko-KR" sz="1600" b="0" i="1">
                        <a:latin typeface="Cambria Math" panose="02040503050406030204" pitchFamily="18" charset="0"/>
                      </a:rPr>
                      <m:t>=</m:t>
                    </m:r>
                    <m:r>
                      <a:rPr lang="en-US" altLang="ko-KR" sz="1600" b="0" i="1">
                        <a:solidFill>
                          <a:srgbClr val="0000FF"/>
                        </a:solidFill>
                        <a:latin typeface="Cambria Math" panose="02040503050406030204" pitchFamily="18" charset="0"/>
                      </a:rPr>
                      <m:t>𝐵</m:t>
                    </m:r>
                    <m:d>
                      <m:dPr>
                        <m:ctrlPr>
                          <a:rPr lang="en-US" altLang="ko-KR" sz="1600" i="1">
                            <a:solidFill>
                              <a:srgbClr val="0000FF"/>
                            </a:solidFill>
                            <a:latin typeface="Cambria Math" panose="02040503050406030204" pitchFamily="18" charset="0"/>
                          </a:rPr>
                        </m:ctrlPr>
                      </m:dPr>
                      <m:e>
                        <m:f>
                          <m:fPr>
                            <m:ctrlPr>
                              <a:rPr lang="en-US" altLang="ko-KR" sz="1600" i="1">
                                <a:solidFill>
                                  <a:srgbClr val="0000FF"/>
                                </a:solidFill>
                                <a:latin typeface="Cambria Math" panose="02040503050406030204" pitchFamily="18" charset="0"/>
                              </a:rPr>
                            </m:ctrlPr>
                          </m:fPr>
                          <m:num>
                            <m:r>
                              <a:rPr lang="en-US" altLang="ko-KR" sz="1600" b="0" i="1">
                                <a:solidFill>
                                  <a:srgbClr val="0000FF"/>
                                </a:solidFill>
                                <a:latin typeface="Cambria Math" panose="02040503050406030204" pitchFamily="18" charset="0"/>
                              </a:rPr>
                              <m:t>𝑝</m:t>
                            </m:r>
                          </m:num>
                          <m:den>
                            <m:r>
                              <a:rPr lang="en-US" altLang="ko-KR" sz="1600" b="0" i="1">
                                <a:solidFill>
                                  <a:srgbClr val="0000FF"/>
                                </a:solidFill>
                                <a:latin typeface="Cambria Math" panose="02040503050406030204" pitchFamily="18" charset="0"/>
                              </a:rPr>
                              <m:t>𝑝</m:t>
                            </m:r>
                            <m:r>
                              <a:rPr lang="en-US" altLang="ko-KR" sz="1600" b="0" i="1">
                                <a:solidFill>
                                  <a:srgbClr val="0000FF"/>
                                </a:solidFill>
                                <a:latin typeface="Cambria Math" panose="02040503050406030204" pitchFamily="18" charset="0"/>
                              </a:rPr>
                              <m:t>+</m:t>
                            </m:r>
                            <m:r>
                              <a:rPr lang="en-US" altLang="ko-KR" sz="1600" b="0" i="1">
                                <a:solidFill>
                                  <a:srgbClr val="0000FF"/>
                                </a:solidFill>
                                <a:latin typeface="Cambria Math" panose="02040503050406030204" pitchFamily="18" charset="0"/>
                              </a:rPr>
                              <m:t>𝑛</m:t>
                            </m:r>
                          </m:den>
                        </m:f>
                      </m:e>
                    </m:d>
                  </m:oMath>
                </a14:m>
                <a:endParaRPr lang="en-US" altLang="ko-KR" sz="1600" dirty="0">
                  <a:solidFill>
                    <a:srgbClr val="0000FF"/>
                  </a:solidFill>
                </a:endParaRPr>
              </a:p>
              <a:p>
                <a:pPr>
                  <a:lnSpc>
                    <a:spcPct val="100000"/>
                  </a:lnSpc>
                  <a:buFont typeface="Wingdings" pitchFamily="2" charset="2"/>
                  <a:buChar char="Ø"/>
                </a:pPr>
                <a:r>
                  <a:rPr lang="en-US" altLang="ko-KR" sz="1600" b="0" dirty="0"/>
                  <a:t>An attribute </a:t>
                </a:r>
                <a14:m>
                  <m:oMath xmlns:m="http://schemas.openxmlformats.org/officeDocument/2006/math">
                    <m:r>
                      <a:rPr lang="en-US" altLang="ko-KR" sz="1600" b="0" i="1">
                        <a:latin typeface="Cambria Math" panose="02040503050406030204" pitchFamily="18" charset="0"/>
                      </a:rPr>
                      <m:t>𝐴</m:t>
                    </m:r>
                  </m:oMath>
                </a14:m>
                <a:r>
                  <a:rPr lang="en-US" altLang="ko-KR" sz="1600" b="0" dirty="0"/>
                  <a:t> with </a:t>
                </a:r>
                <a14:m>
                  <m:oMath xmlns:m="http://schemas.openxmlformats.org/officeDocument/2006/math">
                    <m:r>
                      <a:rPr lang="en-US" altLang="ko-KR" sz="1600" b="0" i="1">
                        <a:latin typeface="Cambria Math" panose="02040503050406030204" pitchFamily="18" charset="0"/>
                      </a:rPr>
                      <m:t>𝑑</m:t>
                    </m:r>
                  </m:oMath>
                </a14:m>
                <a:r>
                  <a:rPr lang="en-US" altLang="ko-KR" sz="1600" b="0" dirty="0"/>
                  <a:t> distinct values divides the training set </a:t>
                </a:r>
                <a14:m>
                  <m:oMath xmlns:m="http://schemas.openxmlformats.org/officeDocument/2006/math">
                    <m:r>
                      <a:rPr lang="en-US" altLang="ko-KR" sz="1600" b="0" i="1">
                        <a:latin typeface="Cambria Math" panose="02040503050406030204" pitchFamily="18" charset="0"/>
                      </a:rPr>
                      <m:t>𝐸</m:t>
                    </m:r>
                  </m:oMath>
                </a14:m>
                <a:r>
                  <a:rPr lang="en-US" altLang="ko-KR" sz="1600" b="0" dirty="0"/>
                  <a:t> into subsets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𝐸</m:t>
                        </m:r>
                      </m:e>
                      <m:sub>
                        <m:r>
                          <a:rPr lang="en-US" altLang="ko-KR" sz="1600" b="0" i="1">
                            <a:solidFill>
                              <a:srgbClr val="C00000"/>
                            </a:solidFill>
                            <a:latin typeface="Cambria Math" panose="02040503050406030204" pitchFamily="18" charset="0"/>
                          </a:rPr>
                          <m:t>1</m:t>
                        </m:r>
                      </m:sub>
                    </m:sSub>
                    <m:r>
                      <a:rPr lang="en-US" altLang="ko-KR" sz="1600" b="0" i="1">
                        <a:solidFill>
                          <a:srgbClr val="C00000"/>
                        </a:solidFill>
                        <a:latin typeface="Cambria Math" panose="02040503050406030204" pitchFamily="18" charset="0"/>
                      </a:rPr>
                      <m:t>,…, </m:t>
                    </m:r>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𝐸</m:t>
                        </m:r>
                      </m:e>
                      <m:sub>
                        <m:r>
                          <a:rPr lang="en-US" altLang="ko-KR" sz="1600" b="0" i="1">
                            <a:solidFill>
                              <a:srgbClr val="C00000"/>
                            </a:solidFill>
                            <a:latin typeface="Cambria Math" panose="02040503050406030204" pitchFamily="18" charset="0"/>
                          </a:rPr>
                          <m:t>𝑑</m:t>
                        </m:r>
                      </m:sub>
                    </m:sSub>
                  </m:oMath>
                </a14:m>
                <a:r>
                  <a:rPr lang="en-US" altLang="ko-KR" sz="1600" b="0" dirty="0"/>
                  <a:t>. Each subset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𝐸</m:t>
                        </m:r>
                      </m:e>
                      <m:sub>
                        <m:r>
                          <a:rPr lang="en-US" altLang="ko-KR" sz="1600" b="0" i="1">
                            <a:solidFill>
                              <a:srgbClr val="C00000"/>
                            </a:solidFill>
                            <a:latin typeface="Cambria Math" panose="02040503050406030204" pitchFamily="18" charset="0"/>
                          </a:rPr>
                          <m:t>𝑘</m:t>
                        </m:r>
                      </m:sub>
                    </m:sSub>
                  </m:oMath>
                </a14:m>
                <a:r>
                  <a:rPr lang="en-US" altLang="ko-KR" sz="1600" b="0" dirty="0">
                    <a:solidFill>
                      <a:srgbClr val="0000FF"/>
                    </a:solidFill>
                  </a:rPr>
                  <a:t> </a:t>
                </a:r>
                <a:r>
                  <a:rPr lang="en-US" altLang="ko-KR" sz="1600" b="0" dirty="0"/>
                  <a:t>has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𝑝</m:t>
                        </m:r>
                      </m:e>
                      <m:sub>
                        <m:r>
                          <a:rPr lang="en-US" altLang="ko-KR" sz="1600" b="0" i="1">
                            <a:solidFill>
                              <a:srgbClr val="C00000"/>
                            </a:solidFill>
                            <a:latin typeface="Cambria Math" panose="02040503050406030204" pitchFamily="18" charset="0"/>
                          </a:rPr>
                          <m:t>𝑘</m:t>
                        </m:r>
                      </m:sub>
                    </m:sSub>
                  </m:oMath>
                </a14:m>
                <a:r>
                  <a:rPr lang="en-US" altLang="ko-KR" sz="1600" b="0" dirty="0">
                    <a:solidFill>
                      <a:srgbClr val="C00000"/>
                    </a:solidFill>
                  </a:rPr>
                  <a:t> </a:t>
                </a:r>
                <a:r>
                  <a:rPr lang="en-US" altLang="ko-KR" sz="1600" b="0" dirty="0"/>
                  <a:t>positive examples and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𝑛</m:t>
                        </m:r>
                      </m:e>
                      <m:sub>
                        <m:r>
                          <a:rPr lang="en-US" altLang="ko-KR" sz="1600" b="0" i="1">
                            <a:solidFill>
                              <a:srgbClr val="C00000"/>
                            </a:solidFill>
                            <a:latin typeface="Cambria Math" panose="02040503050406030204" pitchFamily="18" charset="0"/>
                          </a:rPr>
                          <m:t>𝑘</m:t>
                        </m:r>
                      </m:sub>
                    </m:sSub>
                  </m:oMath>
                </a14:m>
                <a:r>
                  <a:rPr lang="en-US" altLang="ko-KR" sz="1600" b="0" dirty="0">
                    <a:solidFill>
                      <a:srgbClr val="C00000"/>
                    </a:solidFill>
                  </a:rPr>
                  <a:t> </a:t>
                </a:r>
                <a:r>
                  <a:rPr lang="en-US" altLang="ko-KR" sz="1600" b="0" dirty="0"/>
                  <a:t>negative examples. To answer questions, we will need an additional </a:t>
                </a:r>
                <a14:m>
                  <m:oMath xmlns:m="http://schemas.openxmlformats.org/officeDocument/2006/math">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𝐵</m:t>
                        </m:r>
                        <m:r>
                          <a:rPr lang="en-US" altLang="ko-KR" sz="1600" b="0" i="1">
                            <a:solidFill>
                              <a:srgbClr val="C00000"/>
                            </a:solidFill>
                            <a:latin typeface="Cambria Math" panose="02040503050406030204" pitchFamily="18" charset="0"/>
                          </a:rPr>
                          <m:t>(</m:t>
                        </m:r>
                        <m:r>
                          <a:rPr lang="en-US" altLang="ko-KR" sz="1600" b="0" i="1">
                            <a:solidFill>
                              <a:srgbClr val="C00000"/>
                            </a:solidFill>
                            <a:latin typeface="Cambria Math" panose="02040503050406030204" pitchFamily="18" charset="0"/>
                          </a:rPr>
                          <m:t>𝑝</m:t>
                        </m:r>
                      </m:e>
                      <m:sub>
                        <m:r>
                          <a:rPr lang="en-US" altLang="ko-KR" sz="1600" b="0" i="1">
                            <a:solidFill>
                              <a:srgbClr val="C00000"/>
                            </a:solidFill>
                            <a:latin typeface="Cambria Math" panose="02040503050406030204" pitchFamily="18" charset="0"/>
                          </a:rPr>
                          <m:t>𝑘</m:t>
                        </m:r>
                      </m:sub>
                    </m:sSub>
                    <m:r>
                      <a:rPr lang="en-US" altLang="ko-KR" sz="1600" b="0" i="1">
                        <a:solidFill>
                          <a:srgbClr val="C00000"/>
                        </a:solidFill>
                        <a:latin typeface="Cambria Math" panose="02040503050406030204" pitchFamily="18" charset="0"/>
                      </a:rPr>
                      <m:t>/(</m:t>
                    </m:r>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𝑝</m:t>
                        </m:r>
                      </m:e>
                      <m:sub>
                        <m:r>
                          <a:rPr lang="en-US" altLang="ko-KR" sz="1600" b="0" i="1">
                            <a:solidFill>
                              <a:srgbClr val="C00000"/>
                            </a:solidFill>
                            <a:latin typeface="Cambria Math" panose="02040503050406030204" pitchFamily="18" charset="0"/>
                          </a:rPr>
                          <m:t>𝑘</m:t>
                        </m:r>
                      </m:sub>
                    </m:sSub>
                    <m:r>
                      <a:rPr lang="en-US" altLang="ko-KR" sz="1600" b="0" i="1">
                        <a:solidFill>
                          <a:srgbClr val="C00000"/>
                        </a:solidFill>
                        <a:latin typeface="Cambria Math" panose="02040503050406030204" pitchFamily="18" charset="0"/>
                      </a:rPr>
                      <m:t>+</m:t>
                    </m:r>
                    <m:sSub>
                      <m:sSubPr>
                        <m:ctrlPr>
                          <a:rPr lang="en-US" altLang="ko-KR" sz="1600" b="0" i="1">
                            <a:solidFill>
                              <a:srgbClr val="C00000"/>
                            </a:solidFill>
                            <a:latin typeface="Cambria Math" panose="02040503050406030204" pitchFamily="18" charset="0"/>
                          </a:rPr>
                        </m:ctrlPr>
                      </m:sSubPr>
                      <m:e>
                        <m:r>
                          <a:rPr lang="en-US" altLang="ko-KR" sz="1600" b="0" i="1">
                            <a:solidFill>
                              <a:srgbClr val="C00000"/>
                            </a:solidFill>
                            <a:latin typeface="Cambria Math" panose="02040503050406030204" pitchFamily="18" charset="0"/>
                          </a:rPr>
                          <m:t>𝑛</m:t>
                        </m:r>
                      </m:e>
                      <m:sub>
                        <m:r>
                          <a:rPr lang="en-US" altLang="ko-KR" sz="1600" b="0" i="1">
                            <a:solidFill>
                              <a:srgbClr val="C00000"/>
                            </a:solidFill>
                            <a:latin typeface="Cambria Math" panose="02040503050406030204" pitchFamily="18" charset="0"/>
                          </a:rPr>
                          <m:t>𝑘</m:t>
                        </m:r>
                      </m:sub>
                    </m:sSub>
                    <m:r>
                      <a:rPr lang="en-US" altLang="ko-KR" sz="1600" b="0" i="1">
                        <a:solidFill>
                          <a:srgbClr val="C00000"/>
                        </a:solidFill>
                        <a:latin typeface="Cambria Math" panose="02040503050406030204" pitchFamily="18" charset="0"/>
                      </a:rPr>
                      <m:t>))</m:t>
                    </m:r>
                  </m:oMath>
                </a14:m>
                <a:r>
                  <a:rPr lang="en-US" altLang="ko-KR" sz="1600" b="0" dirty="0">
                    <a:solidFill>
                      <a:srgbClr val="C00000"/>
                    </a:solidFill>
                  </a:rPr>
                  <a:t> </a:t>
                </a:r>
                <a:r>
                  <a:rPr lang="en-US" altLang="ko-KR" sz="1600" b="0" dirty="0"/>
                  <a:t>bits of information.</a:t>
                </a:r>
              </a:p>
              <a:p>
                <a:pPr marL="0" indent="0">
                  <a:lnSpc>
                    <a:spcPct val="100000"/>
                  </a:lnSpc>
                  <a:buNone/>
                </a:pPr>
                <a:endParaRPr lang="en-US" altLang="ko-KR" sz="1600" b="0" dirty="0">
                  <a:solidFill>
                    <a:srgbClr val="0000FF"/>
                  </a:solidFill>
                </a:endParaRP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6252464" cy="3960440"/>
              </a:xfrm>
              <a:blipFill>
                <a:blip r:embed="rId2"/>
                <a:stretch>
                  <a:fillRect l="-202" r="-1215" b="-5751"/>
                </a:stretch>
              </a:blipFill>
            </p:spPr>
            <p:txBody>
              <a:bodyPr/>
              <a:lstStyle/>
              <a:p>
                <a:r>
                  <a:rPr lang="ko-KR" altLang="en-US">
                    <a:noFill/>
                  </a:rPr>
                  <a:t> </a:t>
                </a:r>
              </a:p>
            </p:txBody>
          </p:sp>
        </mc:Fallback>
      </mc:AlternateContent>
      <p:pic>
        <p:nvPicPr>
          <p:cNvPr id="6" name="Picture 3">
            <a:extLst>
              <a:ext uri="{FF2B5EF4-FFF2-40B4-BE49-F238E27FC236}">
                <a16:creationId xmlns:a16="http://schemas.microsoft.com/office/drawing/2014/main" id="{FD731709-9471-A841-BE94-BF3E8C1E9553}"/>
              </a:ext>
            </a:extLst>
          </p:cNvPr>
          <p:cNvPicPr>
            <a:picLocks noChangeAspect="1"/>
          </p:cNvPicPr>
          <p:nvPr/>
        </p:nvPicPr>
        <p:blipFill>
          <a:blip r:embed="rId3"/>
          <a:stretch>
            <a:fillRect/>
          </a:stretch>
        </p:blipFill>
        <p:spPr>
          <a:xfrm>
            <a:off x="6660232" y="1347614"/>
            <a:ext cx="2329163" cy="2162207"/>
          </a:xfrm>
          <a:prstGeom prst="rect">
            <a:avLst/>
          </a:prstGeom>
          <a:ln>
            <a:solidFill>
              <a:schemeClr val="tx1"/>
            </a:solidFill>
          </a:ln>
        </p:spPr>
      </p:pic>
      <p:sp>
        <p:nvSpPr>
          <p:cNvPr id="7" name="TextBox 6">
            <a:extLst>
              <a:ext uri="{FF2B5EF4-FFF2-40B4-BE49-F238E27FC236}">
                <a16:creationId xmlns:a16="http://schemas.microsoft.com/office/drawing/2014/main" id="{7FC359A4-E520-C24D-9B44-9FC1F4C66F14}"/>
              </a:ext>
            </a:extLst>
          </p:cNvPr>
          <p:cNvSpPr txBox="1"/>
          <p:nvPr/>
        </p:nvSpPr>
        <p:spPr>
          <a:xfrm>
            <a:off x="6687770" y="3621813"/>
            <a:ext cx="2204710" cy="507831"/>
          </a:xfrm>
          <a:prstGeom prst="rect">
            <a:avLst/>
          </a:prstGeom>
          <a:noFill/>
        </p:spPr>
        <p:txBody>
          <a:bodyPr wrap="square">
            <a:spAutoFit/>
          </a:bodyPr>
          <a:lstStyle/>
          <a:p>
            <a:r>
              <a:rPr lang="en-US" altLang="ko-KR" sz="900" dirty="0">
                <a:latin typeface="Times New Roman" panose="02020603050405020304" pitchFamily="18" charset="0"/>
                <a:ea typeface="NanumBarunGothic" panose="020B0603020101020101" pitchFamily="34" charset="-127"/>
                <a:cs typeface="Times New Roman" panose="02020603050405020304" pitchFamily="18" charset="0"/>
              </a:rPr>
              <a:t>&lt;</a:t>
            </a:r>
            <a:r>
              <a:rPr lang="ko-KR" altLang="en-US" sz="900" dirty="0">
                <a:latin typeface="Times New Roman" panose="02020603050405020304" pitchFamily="18" charset="0"/>
                <a:ea typeface="NanumBarunGothic" panose="020B0603020101020101" pitchFamily="34" charset="-127"/>
                <a:cs typeface="Times New Roman" panose="02020603050405020304" pitchFamily="18" charset="0"/>
              </a:rPr>
              <a:t>출처</a:t>
            </a:r>
            <a:r>
              <a:rPr lang="en-US" altLang="ko-KR" sz="900" dirty="0">
                <a:latin typeface="Times New Roman" panose="02020603050405020304" pitchFamily="18" charset="0"/>
                <a:ea typeface="NanumBarunGothic" panose="020B0603020101020101" pitchFamily="34" charset="-127"/>
                <a:cs typeface="Times New Roman" panose="02020603050405020304" pitchFamily="18" charset="0"/>
              </a:rPr>
              <a:t>&gt;</a:t>
            </a:r>
            <a:r>
              <a:rPr lang="ko-KR" altLang="en-US" sz="900" dirty="0">
                <a:latin typeface="Times New Roman" panose="02020603050405020304" pitchFamily="18" charset="0"/>
                <a:ea typeface="NanumBarunGothic" panose="020B0603020101020101" pitchFamily="34" charset="-127"/>
                <a:cs typeface="Times New Roman" panose="02020603050405020304" pitchFamily="18" charset="0"/>
              </a:rPr>
              <a:t> </a:t>
            </a:r>
            <a:r>
              <a:rPr lang="en-US" altLang="ko-KR" sz="900" dirty="0">
                <a:latin typeface="Times New Roman" panose="02020603050405020304" pitchFamily="18" charset="0"/>
                <a:ea typeface="NanumBarunGothic" panose="020B0603020101020101" pitchFamily="34" charset="-127"/>
                <a:cs typeface="Times New Roman" panose="02020603050405020304" pitchFamily="18" charset="0"/>
              </a:rPr>
              <a:t>Stuart J. Russell and Peter Norvig (2016).  Artificial Intelligence: A Modern Approach (3rd Edition). Pearson </a:t>
            </a:r>
            <a:endParaRPr lang="ko-Kore-KR" alt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3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(5/6)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5460376" cy="4176464"/>
              </a:xfrm>
            </p:spPr>
            <p:txBody>
              <a:bodyPr/>
              <a:lstStyle/>
              <a:p>
                <a:pPr marL="0" indent="0">
                  <a:buNone/>
                </a:pPr>
                <a:r>
                  <a:rPr lang="en-US" altLang="ko-Kore-KR" sz="2200" dirty="0"/>
                  <a:t> Choosing Attributes</a:t>
                </a:r>
                <a:endParaRPr lang="en-US" altLang="ko-Kore-KR" sz="2200" dirty="0">
                  <a:solidFill>
                    <a:srgbClr val="0000FF"/>
                  </a:solidFill>
                </a:endParaRPr>
              </a:p>
              <a:p>
                <a:pPr>
                  <a:lnSpc>
                    <a:spcPct val="100000"/>
                  </a:lnSpc>
                  <a:buFont typeface="Wingdings" pitchFamily="2" charset="2"/>
                  <a:buChar char="Ø"/>
                </a:pPr>
                <a:r>
                  <a:rPr lang="en-US" altLang="ko-KR" sz="1600" b="0" dirty="0">
                    <a:solidFill>
                      <a:srgbClr val="C00000"/>
                    </a:solidFill>
                  </a:rPr>
                  <a:t>Information gain </a:t>
                </a:r>
                <a:r>
                  <a:rPr lang="en-US" altLang="ko-KR" sz="1600" b="0" dirty="0"/>
                  <a:t>from the attribute test on </a:t>
                </a:r>
                <a14:m>
                  <m:oMath xmlns:m="http://schemas.openxmlformats.org/officeDocument/2006/math">
                    <m:r>
                      <a:rPr lang="en-US" altLang="ko-KR" sz="1600" b="0" i="1">
                        <a:latin typeface="Cambria Math" panose="02040503050406030204" pitchFamily="18" charset="0"/>
                      </a:rPr>
                      <m:t>𝐴</m:t>
                    </m:r>
                  </m:oMath>
                </a14:m>
                <a:r>
                  <a:rPr lang="en-US" altLang="ko-KR" sz="1600" b="0" dirty="0"/>
                  <a:t> is the expected reduction in entropy</a:t>
                </a:r>
              </a:p>
              <a:p>
                <a:pPr marL="514350" lvl="1" indent="0">
                  <a:lnSpc>
                    <a:spcPct val="100000"/>
                  </a:lnSpc>
                  <a:buNone/>
                </a:pPr>
                <a:endParaRPr lang="en-US" altLang="ko-KR" sz="1200" b="0" i="1" spc="-100" dirty="0">
                  <a:solidFill>
                    <a:srgbClr val="0000FF"/>
                  </a:solidFill>
                  <a:latin typeface="Cambria Math" panose="02040503050406030204" pitchFamily="18" charset="0"/>
                </a:endParaRPr>
              </a:p>
              <a:p>
                <a:pPr marL="514350" lvl="1" indent="0">
                  <a:lnSpc>
                    <a:spcPct val="100000"/>
                  </a:lnSpc>
                  <a:buNone/>
                </a:pPr>
                <a14:m>
                  <m:oMathPara xmlns:m="http://schemas.openxmlformats.org/officeDocument/2006/math">
                    <m:oMathParaPr>
                      <m:jc m:val="left"/>
                    </m:oMathParaPr>
                    <m:oMath xmlns:m="http://schemas.openxmlformats.org/officeDocument/2006/math">
                      <m:r>
                        <a:rPr lang="en-US" altLang="ko-KR" sz="1600" b="0" i="1" spc="-100" smtClean="0">
                          <a:solidFill>
                            <a:schemeClr val="tx1"/>
                          </a:solidFill>
                          <a:latin typeface="Cambria Math" panose="02040503050406030204" pitchFamily="18" charset="0"/>
                        </a:rPr>
                        <m:t>𝐺𝑎𝑖𝑛</m:t>
                      </m:r>
                      <m:d>
                        <m:dPr>
                          <m:ctrlPr>
                            <a:rPr lang="en-US" altLang="ko-KR" sz="1600" i="1">
                              <a:solidFill>
                                <a:schemeClr val="tx1"/>
                              </a:solidFill>
                              <a:latin typeface="Cambria Math" panose="02040503050406030204" pitchFamily="18" charset="0"/>
                            </a:rPr>
                          </m:ctrlPr>
                        </m:dPr>
                        <m:e>
                          <m:r>
                            <a:rPr lang="en-US" altLang="ko-KR" sz="1600" b="0" i="1">
                              <a:solidFill>
                                <a:schemeClr val="tx1"/>
                              </a:solidFill>
                              <a:latin typeface="Cambria Math" panose="02040503050406030204" pitchFamily="18" charset="0"/>
                            </a:rPr>
                            <m:t>𝐴</m:t>
                          </m:r>
                        </m:e>
                      </m:d>
                      <m:r>
                        <a:rPr lang="en-US" altLang="ko-KR" sz="1600" b="0" i="1">
                          <a:solidFill>
                            <a:srgbClr val="0000FF"/>
                          </a:solidFill>
                          <a:latin typeface="Cambria Math" panose="02040503050406030204" pitchFamily="18" charset="0"/>
                        </a:rPr>
                        <m:t>=</m:t>
                      </m:r>
                      <m:r>
                        <a:rPr lang="en-US" altLang="ko-KR" sz="1600" b="0" i="1">
                          <a:solidFill>
                            <a:srgbClr val="0000FF"/>
                          </a:solidFill>
                          <a:latin typeface="Cambria Math" panose="02040503050406030204" pitchFamily="18" charset="0"/>
                        </a:rPr>
                        <m:t>𝐵</m:t>
                      </m:r>
                      <m:d>
                        <m:dPr>
                          <m:ctrlPr>
                            <a:rPr lang="en-US" altLang="ko-KR" sz="1600" i="1">
                              <a:solidFill>
                                <a:srgbClr val="0000FF"/>
                              </a:solidFill>
                              <a:latin typeface="Cambria Math" panose="02040503050406030204" pitchFamily="18" charset="0"/>
                            </a:rPr>
                          </m:ctrlPr>
                        </m:dPr>
                        <m:e>
                          <m:f>
                            <m:fPr>
                              <m:ctrlPr>
                                <a:rPr lang="en-US" altLang="ko-KR" sz="1600" i="1">
                                  <a:solidFill>
                                    <a:srgbClr val="0000FF"/>
                                  </a:solidFill>
                                  <a:latin typeface="Cambria Math" panose="02040503050406030204" pitchFamily="18" charset="0"/>
                                </a:rPr>
                              </m:ctrlPr>
                            </m:fPr>
                            <m:num>
                              <m:r>
                                <a:rPr lang="en-US" altLang="ko-KR" sz="1600" b="0" i="1">
                                  <a:solidFill>
                                    <a:srgbClr val="0000FF"/>
                                  </a:solidFill>
                                  <a:latin typeface="Cambria Math" panose="02040503050406030204" pitchFamily="18" charset="0"/>
                                </a:rPr>
                                <m:t>𝑝</m:t>
                              </m:r>
                            </m:num>
                            <m:den>
                              <m:r>
                                <a:rPr lang="en-US" altLang="ko-KR" sz="1600" b="0" i="1">
                                  <a:solidFill>
                                    <a:srgbClr val="0000FF"/>
                                  </a:solidFill>
                                  <a:latin typeface="Cambria Math" panose="02040503050406030204" pitchFamily="18" charset="0"/>
                                </a:rPr>
                                <m:t>𝑝</m:t>
                              </m:r>
                              <m:r>
                                <a:rPr lang="en-US" altLang="ko-KR" sz="1600" b="0" i="1">
                                  <a:solidFill>
                                    <a:srgbClr val="0000FF"/>
                                  </a:solidFill>
                                  <a:latin typeface="Cambria Math" panose="02040503050406030204" pitchFamily="18" charset="0"/>
                                </a:rPr>
                                <m:t>+</m:t>
                              </m:r>
                              <m:r>
                                <a:rPr lang="en-US" altLang="ko-KR" sz="1600" b="0" i="1">
                                  <a:solidFill>
                                    <a:srgbClr val="0000FF"/>
                                  </a:solidFill>
                                  <a:latin typeface="Cambria Math" panose="02040503050406030204" pitchFamily="18" charset="0"/>
                                </a:rPr>
                                <m:t>𝑛</m:t>
                              </m:r>
                            </m:den>
                          </m:f>
                        </m:e>
                      </m:d>
                      <m:r>
                        <a:rPr lang="en-US" altLang="ko-KR" sz="1600" b="0" i="1">
                          <a:solidFill>
                            <a:srgbClr val="0000FF"/>
                          </a:solidFill>
                          <a:latin typeface="Cambria Math" panose="02040503050406030204" pitchFamily="18" charset="0"/>
                        </a:rPr>
                        <m:t>−</m:t>
                      </m:r>
                      <m:r>
                        <a:rPr lang="en-US" altLang="ko-KR" sz="1600" i="1" spc="-100">
                          <a:solidFill>
                            <a:srgbClr val="0000FF"/>
                          </a:solidFill>
                          <a:latin typeface="Cambria Math" panose="02040503050406030204" pitchFamily="18" charset="0"/>
                        </a:rPr>
                        <m:t>𝑅𝑒𝑚𝑎𝑖𝑛𝑑𝑒𝑟</m:t>
                      </m:r>
                      <m:d>
                        <m:dPr>
                          <m:ctrlPr>
                            <a:rPr lang="en-US" altLang="ko-KR" sz="1600" i="1" spc="-100">
                              <a:solidFill>
                                <a:srgbClr val="0000FF"/>
                              </a:solidFill>
                              <a:latin typeface="Cambria Math" panose="02040503050406030204" pitchFamily="18" charset="0"/>
                            </a:rPr>
                          </m:ctrlPr>
                        </m:dPr>
                        <m:e>
                          <m:r>
                            <a:rPr lang="en-US" altLang="ko-KR" sz="1600" i="1">
                              <a:solidFill>
                                <a:srgbClr val="0000FF"/>
                              </a:solidFill>
                              <a:latin typeface="Cambria Math" panose="02040503050406030204" pitchFamily="18" charset="0"/>
                            </a:rPr>
                            <m:t>𝐴</m:t>
                          </m:r>
                        </m:e>
                      </m:d>
                    </m:oMath>
                  </m:oMathPara>
                </a14:m>
                <a:endParaRPr lang="en-US" altLang="ko-KR" sz="1600" b="0" i="1" spc="-100" dirty="0">
                  <a:solidFill>
                    <a:srgbClr val="0000FF"/>
                  </a:solidFill>
                  <a:latin typeface="Cambria Math" panose="02040503050406030204" pitchFamily="18" charset="0"/>
                </a:endParaRPr>
              </a:p>
              <a:p>
                <a:pPr marL="514350" lvl="1" indent="0">
                  <a:lnSpc>
                    <a:spcPct val="100000"/>
                  </a:lnSpc>
                  <a:buNone/>
                </a:pPr>
                <a14:m>
                  <m:oMathPara xmlns:m="http://schemas.openxmlformats.org/officeDocument/2006/math">
                    <m:oMathParaPr>
                      <m:jc m:val="left"/>
                    </m:oMathParaPr>
                    <m:oMath xmlns:m="http://schemas.openxmlformats.org/officeDocument/2006/math">
                      <m:r>
                        <a:rPr lang="en-US" altLang="ko-KR" sz="1600" i="1" spc="-100" smtClean="0">
                          <a:solidFill>
                            <a:schemeClr val="tx1"/>
                          </a:solidFill>
                          <a:latin typeface="Cambria Math" panose="02040503050406030204" pitchFamily="18" charset="0"/>
                        </a:rPr>
                        <m:t>𝐺𝑎𝑖𝑛</m:t>
                      </m:r>
                      <m:d>
                        <m:dPr>
                          <m:ctrlPr>
                            <a:rPr lang="en-US" altLang="ko-KR" sz="1600" i="1" spc="-100">
                              <a:solidFill>
                                <a:schemeClr val="tx1"/>
                              </a:solidFill>
                              <a:latin typeface="Cambria Math" panose="02040503050406030204" pitchFamily="18" charset="0"/>
                            </a:rPr>
                          </m:ctrlPr>
                        </m:dPr>
                        <m:e>
                          <m:r>
                            <a:rPr lang="en-US" altLang="ko-KR" sz="1600" i="1" spc="-100">
                              <a:solidFill>
                                <a:schemeClr val="tx1"/>
                              </a:solidFill>
                              <a:latin typeface="Cambria Math" panose="02040503050406030204" pitchFamily="18" charset="0"/>
                            </a:rPr>
                            <m:t>𝑃𝑎𝑡𝑟𝑜𝑛𝑠</m:t>
                          </m:r>
                        </m:e>
                      </m:d>
                    </m:oMath>
                  </m:oMathPara>
                </a14:m>
                <a:endParaRPr lang="en-US" altLang="ko-KR" sz="1600" i="1" spc="-100" dirty="0">
                  <a:solidFill>
                    <a:schemeClr val="tx1"/>
                  </a:solidFill>
                  <a:latin typeface="Cambria Math" panose="02040503050406030204" pitchFamily="18" charset="0"/>
                </a:endParaRPr>
              </a:p>
              <a:p>
                <a:pPr marL="514350" lvl="1" indent="0">
                  <a:lnSpc>
                    <a:spcPct val="100000"/>
                  </a:lnSpc>
                  <a:buNone/>
                </a:pPr>
                <a14:m>
                  <m:oMathPara xmlns:m="http://schemas.openxmlformats.org/officeDocument/2006/math">
                    <m:oMathParaPr>
                      <m:jc m:val="left"/>
                    </m:oMathParaPr>
                    <m:oMath xmlns:m="http://schemas.openxmlformats.org/officeDocument/2006/math">
                      <m:r>
                        <a:rPr lang="en-US" altLang="ko-KR" sz="1600" b="0" i="1" spc="-100">
                          <a:solidFill>
                            <a:srgbClr val="0000FF"/>
                          </a:solidFill>
                          <a:latin typeface="Cambria Math" panose="02040503050406030204" pitchFamily="18" charset="0"/>
                        </a:rPr>
                        <m:t>=1 −</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0</m:t>
                                  </m:r>
                                </m:num>
                                <m:den>
                                  <m:r>
                                    <a:rPr lang="en-US" altLang="ko-KR" sz="1600" b="0" i="1" spc="-100">
                                      <a:solidFill>
                                        <a:srgbClr val="0000FF"/>
                                      </a:solidFill>
                                      <a:latin typeface="Cambria Math" panose="02040503050406030204" pitchFamily="18" charset="0"/>
                                    </a:rPr>
                                    <m:t>2</m:t>
                                  </m:r>
                                </m:den>
                              </m:f>
                            </m:e>
                          </m:d>
                          <m:r>
                            <a:rPr lang="en-US" altLang="ko-KR" sz="1600" b="0" i="1" dirty="0">
                              <a:solidFill>
                                <a:srgbClr val="0000FF"/>
                              </a:solidFill>
                              <a:latin typeface="Cambria Math" panose="02040503050406030204" pitchFamily="18" charset="0"/>
                            </a:rPr>
                            <m:t>+</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4</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4</m:t>
                                      </m:r>
                                    </m:num>
                                    <m:den>
                                      <m:r>
                                        <a:rPr lang="en-US" altLang="ko-KR" sz="1600" b="0" i="1" spc="-100">
                                          <a:solidFill>
                                            <a:srgbClr val="0000FF"/>
                                          </a:solidFill>
                                          <a:latin typeface="Cambria Math" panose="02040503050406030204" pitchFamily="18" charset="0"/>
                                        </a:rPr>
                                        <m:t>4</m:t>
                                      </m:r>
                                    </m:den>
                                  </m:f>
                                </m:e>
                              </m:d>
                              <m:r>
                                <m:rPr>
                                  <m:nor/>
                                </m:rPr>
                                <a:rPr lang="en-US" altLang="ko-KR" sz="1600" dirty="0">
                                  <a:solidFill>
                                    <a:srgbClr val="0000FF"/>
                                  </a:solidFill>
                                </a:rPr>
                                <m:t> </m:t>
                              </m:r>
                            </m:e>
                          </m:d>
                          <m:r>
                            <a:rPr lang="en-US" altLang="ko-KR" sz="1600" b="0" i="1" dirty="0">
                              <a:solidFill>
                                <a:srgbClr val="0000FF"/>
                              </a:solidFill>
                              <a:latin typeface="Cambria Math" panose="02040503050406030204" pitchFamily="18" charset="0"/>
                            </a:rPr>
                            <m:t>+</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6</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6</m:t>
                                      </m:r>
                                    </m:den>
                                  </m:f>
                                </m:e>
                              </m:d>
                              <m:r>
                                <m:rPr>
                                  <m:nor/>
                                </m:rPr>
                                <a:rPr lang="en-US" altLang="ko-KR" sz="1600" dirty="0">
                                  <a:solidFill>
                                    <a:srgbClr val="0000FF"/>
                                  </a:solidFill>
                                </a:rPr>
                                <m:t> </m:t>
                              </m:r>
                            </m:e>
                          </m:d>
                        </m:e>
                      </m:d>
                      <m:r>
                        <a:rPr lang="en-US" altLang="ko-KR" sz="1600" b="0" i="1" spc="-100">
                          <a:solidFill>
                            <a:srgbClr val="0000FF"/>
                          </a:solidFill>
                          <a:latin typeface="Cambria Math" panose="02040503050406030204" pitchFamily="18" charset="0"/>
                        </a:rPr>
                        <m:t> </m:t>
                      </m:r>
                    </m:oMath>
                  </m:oMathPara>
                </a14:m>
                <a:endParaRPr lang="en-US" altLang="ko-KR" sz="1600" b="0" i="1" spc="-100" dirty="0">
                  <a:solidFill>
                    <a:srgbClr val="0000FF"/>
                  </a:solidFill>
                  <a:latin typeface="Cambria Math" panose="02040503050406030204" pitchFamily="18" charset="0"/>
                </a:endParaRPr>
              </a:p>
              <a:p>
                <a:pPr marL="514350" lvl="1" indent="0">
                  <a:lnSpc>
                    <a:spcPct val="100000"/>
                  </a:lnSpc>
                  <a:buNone/>
                </a:pPr>
                <a14:m>
                  <m:oMath xmlns:m="http://schemas.openxmlformats.org/officeDocument/2006/math">
                    <m:r>
                      <a:rPr lang="en-US" altLang="ko-KR" sz="1600" b="0" i="1" spc="-100">
                        <a:solidFill>
                          <a:srgbClr val="0000FF"/>
                        </a:solidFill>
                        <a:latin typeface="Cambria Math" panose="02040503050406030204" pitchFamily="18" charset="0"/>
                        <a:ea typeface="Cambria Math" panose="02040503050406030204" pitchFamily="18" charset="0"/>
                      </a:rPr>
                      <m:t>≈</m:t>
                    </m:r>
                  </m:oMath>
                </a14:m>
                <a:r>
                  <a:rPr lang="en-US" altLang="ko-KR" sz="1600" dirty="0">
                    <a:solidFill>
                      <a:srgbClr val="0000FF"/>
                    </a:solidFill>
                  </a:rPr>
                  <a:t> 0.541 bits</a:t>
                </a:r>
                <a:r>
                  <a:rPr lang="ko-KR" altLang="en-US" sz="1600" dirty="0">
                    <a:solidFill>
                      <a:srgbClr val="0000FF"/>
                    </a:solidFill>
                  </a:rPr>
                  <a:t> </a:t>
                </a:r>
                <a:endParaRPr lang="en-US" altLang="ko-KR" sz="1600" dirty="0">
                  <a:solidFill>
                    <a:srgbClr val="0000FF"/>
                  </a:solidFill>
                </a:endParaRPr>
              </a:p>
              <a:p>
                <a:pPr marL="514350" lvl="1" indent="0">
                  <a:lnSpc>
                    <a:spcPct val="100000"/>
                  </a:lnSpc>
                  <a:buNone/>
                </a:pPr>
                <a:endParaRPr lang="en-US" altLang="ko-KR" sz="1600" b="0" i="1" spc="-100" dirty="0">
                  <a:solidFill>
                    <a:srgbClr val="0000FF"/>
                  </a:solidFill>
                  <a:latin typeface="Cambria Math" panose="02040503050406030204" pitchFamily="18" charset="0"/>
                </a:endParaRPr>
              </a:p>
              <a:p>
                <a:pPr marL="514350" lvl="1" indent="0">
                  <a:lnSpc>
                    <a:spcPct val="100000"/>
                  </a:lnSpc>
                  <a:buNone/>
                </a:pPr>
                <a14:m>
                  <m:oMathPara xmlns:m="http://schemas.openxmlformats.org/officeDocument/2006/math">
                    <m:oMathParaPr>
                      <m:jc m:val="left"/>
                    </m:oMathParaPr>
                    <m:oMath xmlns:m="http://schemas.openxmlformats.org/officeDocument/2006/math">
                      <m:r>
                        <a:rPr lang="en-US" altLang="ko-KR" sz="1600" b="0" i="1" spc="-100" smtClean="0">
                          <a:solidFill>
                            <a:schemeClr val="tx1"/>
                          </a:solidFill>
                          <a:latin typeface="Cambria Math" panose="02040503050406030204" pitchFamily="18" charset="0"/>
                        </a:rPr>
                        <m:t>𝐺𝑎𝑖𝑛</m:t>
                      </m:r>
                      <m:d>
                        <m:dPr>
                          <m:ctrlPr>
                            <a:rPr lang="en-US" altLang="ko-KR" sz="1600" i="1" spc="-100">
                              <a:solidFill>
                                <a:schemeClr val="tx1"/>
                              </a:solidFill>
                              <a:latin typeface="Cambria Math" panose="02040503050406030204" pitchFamily="18" charset="0"/>
                            </a:rPr>
                          </m:ctrlPr>
                        </m:dPr>
                        <m:e>
                          <m:r>
                            <a:rPr lang="en-US" altLang="ko-KR" sz="1600" b="0" i="1" spc="-100">
                              <a:solidFill>
                                <a:schemeClr val="tx1"/>
                              </a:solidFill>
                              <a:latin typeface="Cambria Math" panose="02040503050406030204" pitchFamily="18" charset="0"/>
                            </a:rPr>
                            <m:t>𝑇𝑦𝑝𝑒</m:t>
                          </m:r>
                        </m:e>
                      </m:d>
                    </m:oMath>
                  </m:oMathPara>
                </a14:m>
                <a:endParaRPr lang="en-US" altLang="ko-KR" sz="1600" b="0" i="1" spc="-100" dirty="0">
                  <a:solidFill>
                    <a:srgbClr val="0000FF"/>
                  </a:solidFill>
                  <a:latin typeface="Cambria Math" panose="02040503050406030204" pitchFamily="18" charset="0"/>
                </a:endParaRPr>
              </a:p>
              <a:p>
                <a:pPr marL="514350" lvl="1" indent="0">
                  <a:lnSpc>
                    <a:spcPct val="100000"/>
                  </a:lnSpc>
                  <a:buNone/>
                </a:pPr>
                <a14:m>
                  <m:oMathPara xmlns:m="http://schemas.openxmlformats.org/officeDocument/2006/math">
                    <m:oMathParaPr>
                      <m:jc m:val="left"/>
                    </m:oMathParaPr>
                    <m:oMath xmlns:m="http://schemas.openxmlformats.org/officeDocument/2006/math">
                      <m:r>
                        <a:rPr lang="en-US" altLang="ko-KR" sz="1600" b="0" i="1" spc="-100">
                          <a:solidFill>
                            <a:srgbClr val="0000FF"/>
                          </a:solidFill>
                          <a:latin typeface="Cambria Math" panose="02040503050406030204" pitchFamily="18" charset="0"/>
                        </a:rPr>
                        <m:t>=1 −</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1</m:t>
                                  </m:r>
                                </m:num>
                                <m:den>
                                  <m:r>
                                    <a:rPr lang="en-US" altLang="ko-KR" sz="1600" b="0" i="1" spc="-100">
                                      <a:solidFill>
                                        <a:srgbClr val="0000FF"/>
                                      </a:solidFill>
                                      <a:latin typeface="Cambria Math" panose="02040503050406030204" pitchFamily="18" charset="0"/>
                                    </a:rPr>
                                    <m:t>2</m:t>
                                  </m:r>
                                </m:den>
                              </m:f>
                            </m:e>
                          </m:d>
                          <m:r>
                            <a:rPr lang="en-US" altLang="ko-KR" sz="1600" b="0" i="1" spc="-100">
                              <a:solidFill>
                                <a:srgbClr val="0000FF"/>
                              </a:solidFill>
                              <a:latin typeface="Cambria Math" panose="02040503050406030204" pitchFamily="18" charset="0"/>
                            </a:rPr>
                            <m:t>+</m:t>
                          </m:r>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1</m:t>
                                  </m:r>
                                </m:num>
                                <m:den>
                                  <m:r>
                                    <a:rPr lang="en-US" altLang="ko-KR" sz="1600" b="0" i="1" spc="-100">
                                      <a:solidFill>
                                        <a:srgbClr val="0000FF"/>
                                      </a:solidFill>
                                      <a:latin typeface="Cambria Math" panose="02040503050406030204" pitchFamily="18" charset="0"/>
                                    </a:rPr>
                                    <m:t>2</m:t>
                                  </m:r>
                                </m:den>
                              </m:f>
                            </m:e>
                          </m:d>
                          <m:r>
                            <a:rPr lang="en-US" altLang="ko-KR" sz="1600" b="0" i="1" dirty="0">
                              <a:solidFill>
                                <a:srgbClr val="0000FF"/>
                              </a:solidFill>
                              <a:latin typeface="Cambria Math" panose="02040503050406030204" pitchFamily="18" charset="0"/>
                            </a:rPr>
                            <m:t>+</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4</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4</m:t>
                                      </m:r>
                                    </m:den>
                                  </m:f>
                                </m:e>
                              </m:d>
                              <m:r>
                                <m:rPr>
                                  <m:nor/>
                                </m:rPr>
                                <a:rPr lang="en-US" altLang="ko-KR" sz="1600" dirty="0">
                                  <a:solidFill>
                                    <a:srgbClr val="0000FF"/>
                                  </a:solidFill>
                                </a:rPr>
                                <m:t> </m:t>
                              </m:r>
                            </m:e>
                          </m:d>
                          <m:r>
                            <a:rPr lang="en-US" altLang="ko-KR" sz="1600" b="0" i="1" dirty="0">
                              <a:solidFill>
                                <a:srgbClr val="0000FF"/>
                              </a:solidFill>
                              <a:latin typeface="Cambria Math" panose="02040503050406030204" pitchFamily="18" charset="0"/>
                            </a:rPr>
                            <m:t>+</m:t>
                          </m:r>
                          <m:d>
                            <m:dPr>
                              <m:begChr m:val="["/>
                              <m:endChr m:val="]"/>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4</m:t>
                                  </m:r>
                                </m:num>
                                <m:den>
                                  <m:r>
                                    <a:rPr lang="en-US" altLang="ko-KR" sz="1600" b="0" i="1" spc="-100">
                                      <a:solidFill>
                                        <a:srgbClr val="0000FF"/>
                                      </a:solidFill>
                                      <a:latin typeface="Cambria Math" panose="02040503050406030204" pitchFamily="18" charset="0"/>
                                    </a:rPr>
                                    <m:t>12</m:t>
                                  </m:r>
                                </m:den>
                              </m:f>
                              <m:r>
                                <a:rPr lang="en-US" altLang="ko-KR" sz="1600" b="0" i="1" spc="-100">
                                  <a:solidFill>
                                    <a:srgbClr val="0000FF"/>
                                  </a:solidFill>
                                  <a:latin typeface="Cambria Math" panose="02040503050406030204" pitchFamily="18" charset="0"/>
                                </a:rPr>
                                <m:t>𝐵</m:t>
                              </m:r>
                              <m:d>
                                <m:dPr>
                                  <m:ctrlPr>
                                    <a:rPr lang="en-US" altLang="ko-KR" sz="1600" i="1" spc="-100">
                                      <a:solidFill>
                                        <a:srgbClr val="0000FF"/>
                                      </a:solidFill>
                                      <a:latin typeface="Cambria Math" panose="02040503050406030204" pitchFamily="18" charset="0"/>
                                    </a:rPr>
                                  </m:ctrlPr>
                                </m:dPr>
                                <m:e>
                                  <m:f>
                                    <m:fPr>
                                      <m:ctrlPr>
                                        <a:rPr lang="en-US" altLang="ko-KR" sz="1600" i="1" spc="-100">
                                          <a:solidFill>
                                            <a:srgbClr val="0000FF"/>
                                          </a:solidFill>
                                          <a:latin typeface="Cambria Math" panose="02040503050406030204" pitchFamily="18" charset="0"/>
                                        </a:rPr>
                                      </m:ctrlPr>
                                    </m:fPr>
                                    <m:num>
                                      <m:r>
                                        <a:rPr lang="en-US" altLang="ko-KR" sz="1600" b="0" i="1" spc="-100">
                                          <a:solidFill>
                                            <a:srgbClr val="0000FF"/>
                                          </a:solidFill>
                                          <a:latin typeface="Cambria Math" panose="02040503050406030204" pitchFamily="18" charset="0"/>
                                        </a:rPr>
                                        <m:t>2</m:t>
                                      </m:r>
                                    </m:num>
                                    <m:den>
                                      <m:r>
                                        <a:rPr lang="en-US" altLang="ko-KR" sz="1600" b="0" i="1" spc="-100">
                                          <a:solidFill>
                                            <a:srgbClr val="0000FF"/>
                                          </a:solidFill>
                                          <a:latin typeface="Cambria Math" panose="02040503050406030204" pitchFamily="18" charset="0"/>
                                        </a:rPr>
                                        <m:t>4</m:t>
                                      </m:r>
                                    </m:den>
                                  </m:f>
                                </m:e>
                              </m:d>
                              <m:r>
                                <m:rPr>
                                  <m:nor/>
                                </m:rPr>
                                <a:rPr lang="en-US" altLang="ko-KR" sz="1600" dirty="0">
                                  <a:solidFill>
                                    <a:srgbClr val="0000FF"/>
                                  </a:solidFill>
                                </a:rPr>
                                <m:t> </m:t>
                              </m:r>
                            </m:e>
                          </m:d>
                        </m:e>
                      </m:d>
                      <m:r>
                        <a:rPr lang="en-US" altLang="ko-KR" sz="1600" b="0" i="1" spc="-100">
                          <a:solidFill>
                            <a:srgbClr val="0000FF"/>
                          </a:solidFill>
                          <a:latin typeface="Cambria Math" panose="02040503050406030204" pitchFamily="18" charset="0"/>
                        </a:rPr>
                        <m:t> </m:t>
                      </m:r>
                    </m:oMath>
                  </m:oMathPara>
                </a14:m>
                <a:endParaRPr lang="en-US" altLang="ko-KR" sz="1600" b="0" i="1" spc="-100" dirty="0">
                  <a:solidFill>
                    <a:srgbClr val="0000FF"/>
                  </a:solidFill>
                  <a:latin typeface="Cambria Math" panose="02040503050406030204" pitchFamily="18" charset="0"/>
                </a:endParaRPr>
              </a:p>
              <a:p>
                <a:pPr marL="514350" lvl="1" indent="0">
                  <a:lnSpc>
                    <a:spcPct val="100000"/>
                  </a:lnSpc>
                  <a:buNone/>
                </a:pPr>
                <a14:m>
                  <m:oMath xmlns:m="http://schemas.openxmlformats.org/officeDocument/2006/math">
                    <m:r>
                      <a:rPr lang="en-US" altLang="ko-KR" sz="1600" b="0" i="1" spc="-100">
                        <a:solidFill>
                          <a:srgbClr val="0000FF"/>
                        </a:solidFill>
                        <a:latin typeface="Cambria Math" panose="02040503050406030204" pitchFamily="18" charset="0"/>
                        <a:ea typeface="Cambria Math" panose="02040503050406030204" pitchFamily="18" charset="0"/>
                      </a:rPr>
                      <m:t>≈</m:t>
                    </m:r>
                  </m:oMath>
                </a14:m>
                <a:r>
                  <a:rPr lang="en-US" altLang="ko-KR" sz="1600" dirty="0">
                    <a:solidFill>
                      <a:srgbClr val="0000FF"/>
                    </a:solidFill>
                  </a:rPr>
                  <a:t> 0 bits</a:t>
                </a:r>
                <a:endParaRPr lang="en-US" altLang="ko-KR" sz="1800" dirty="0">
                  <a:solidFill>
                    <a:srgbClr val="0000FF"/>
                  </a:solidFill>
                </a:endParaRP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5460376" cy="4176464"/>
              </a:xfrm>
              <a:blipFill>
                <a:blip r:embed="rId2"/>
                <a:stretch>
                  <a:fillRect l="-232" b="-1818"/>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19B91451-F317-DD45-93AF-59AF71EBA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353" y="3486238"/>
            <a:ext cx="2548164" cy="1518821"/>
          </a:xfrm>
          <a:prstGeom prst="rect">
            <a:avLst/>
          </a:prstGeom>
        </p:spPr>
      </p:pic>
      <p:pic>
        <p:nvPicPr>
          <p:cNvPr id="8" name="그림 7">
            <a:extLst>
              <a:ext uri="{FF2B5EF4-FFF2-40B4-BE49-F238E27FC236}">
                <a16:creationId xmlns:a16="http://schemas.microsoft.com/office/drawing/2014/main" id="{AFEBB996-C45F-6F45-B545-C92899639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771550"/>
            <a:ext cx="2848210" cy="2506128"/>
          </a:xfrm>
          <a:prstGeom prst="rect">
            <a:avLst/>
          </a:prstGeom>
        </p:spPr>
      </p:pic>
    </p:spTree>
    <p:extLst>
      <p:ext uri="{BB962C8B-B14F-4D97-AF65-F5344CB8AC3E}">
        <p14:creationId xmlns:p14="http://schemas.microsoft.com/office/powerpoint/2010/main" val="420393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15.3 Learning Decision Trees (6/6)</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325342" cy="4176464"/>
          </a:xfrm>
        </p:spPr>
        <p:txBody>
          <a:bodyPr/>
          <a:lstStyle/>
          <a:p>
            <a:pPr marL="0" indent="0">
              <a:buNone/>
            </a:pPr>
            <a:r>
              <a:rPr lang="en-US" altLang="ko-Kore-KR" sz="2000" dirty="0"/>
              <a:t>Overfitting and Regularization</a:t>
            </a:r>
            <a:endParaRPr lang="en-US" altLang="ko-KR" sz="1400" b="0" dirty="0"/>
          </a:p>
          <a:p>
            <a:pPr>
              <a:buFont typeface="Wingdings" pitchFamily="2" charset="2"/>
              <a:buChar char="Ø"/>
            </a:pPr>
            <a:r>
              <a:rPr lang="en-US" altLang="ko-KR" sz="1800" dirty="0">
                <a:solidFill>
                  <a:srgbClr val="0000FF"/>
                </a:solidFill>
              </a:rPr>
              <a:t>Overfitting</a:t>
            </a:r>
            <a:r>
              <a:rPr lang="en-US" altLang="ko-KR" sz="1800" b="0" dirty="0"/>
              <a:t> becomes more likely as the hypothesis space and the number of input attributes grows, and less likely as we increase the number of training examples</a:t>
            </a:r>
          </a:p>
          <a:p>
            <a:pPr>
              <a:buFont typeface="Wingdings" pitchFamily="2" charset="2"/>
              <a:buChar char="Ø"/>
            </a:pPr>
            <a:r>
              <a:rPr lang="en-US" altLang="ko-KR" sz="1600" b="0" dirty="0">
                <a:solidFill>
                  <a:srgbClr val="0000FF"/>
                </a:solidFill>
              </a:rPr>
              <a:t>Decision tree pruning </a:t>
            </a:r>
            <a:r>
              <a:rPr lang="en-US" altLang="ko-KR" sz="1600" b="0" dirty="0"/>
              <a:t>combats overfitting</a:t>
            </a:r>
          </a:p>
          <a:p>
            <a:pPr>
              <a:buFont typeface="Wingdings" pitchFamily="2" charset="2"/>
              <a:buChar char="Ø"/>
            </a:pPr>
            <a:r>
              <a:rPr lang="en-US" altLang="ko-KR" sz="1800" dirty="0"/>
              <a:t>Regularization:</a:t>
            </a:r>
            <a:endParaRPr lang="en-US" altLang="ko-KR" sz="2000" dirty="0"/>
          </a:p>
        </p:txBody>
      </p:sp>
      <p:pic>
        <p:nvPicPr>
          <p:cNvPr id="7" name="그림 6">
            <a:extLst>
              <a:ext uri="{FF2B5EF4-FFF2-40B4-BE49-F238E27FC236}">
                <a16:creationId xmlns:a16="http://schemas.microsoft.com/office/drawing/2014/main" id="{2ABD8585-5A02-EF4D-97D0-03ABBA2F9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875" y="1203598"/>
            <a:ext cx="4325342" cy="3013991"/>
          </a:xfrm>
          <a:prstGeom prst="rect">
            <a:avLst/>
          </a:prstGeom>
        </p:spPr>
      </p:pic>
      <p:pic>
        <p:nvPicPr>
          <p:cNvPr id="8" name="그림 7">
            <a:extLst>
              <a:ext uri="{FF2B5EF4-FFF2-40B4-BE49-F238E27FC236}">
                <a16:creationId xmlns:a16="http://schemas.microsoft.com/office/drawing/2014/main" id="{0EF4F8F9-ADA6-F347-9839-E234559F2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15" y="3795886"/>
            <a:ext cx="4225925" cy="1008112"/>
          </a:xfrm>
          <a:prstGeom prst="rect">
            <a:avLst/>
          </a:prstGeom>
        </p:spPr>
      </p:pic>
    </p:spTree>
    <p:extLst>
      <p:ext uri="{BB962C8B-B14F-4D97-AF65-F5344CB8AC3E}">
        <p14:creationId xmlns:p14="http://schemas.microsoft.com/office/powerpoint/2010/main" val="342574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15.4 The Theory of Learning </a:t>
            </a:r>
          </a:p>
        </p:txBody>
      </p:sp>
    </p:spTree>
    <p:extLst>
      <p:ext uri="{BB962C8B-B14F-4D97-AF65-F5344CB8AC3E}">
        <p14:creationId xmlns:p14="http://schemas.microsoft.com/office/powerpoint/2010/main" val="932247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15.4 The Theory of Learning (1/3) </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308248"/>
          </a:xfrm>
        </p:spPr>
        <p:txBody>
          <a:bodyPr/>
          <a:lstStyle/>
          <a:p>
            <a:pPr>
              <a:lnSpc>
                <a:spcPct val="100000"/>
              </a:lnSpc>
              <a:buFont typeface="Wingdings" pitchFamily="2" charset="2"/>
              <a:buChar char="Ø"/>
            </a:pPr>
            <a:r>
              <a:rPr lang="en-US" altLang="ko-KR" sz="1800" b="0" dirty="0"/>
              <a:t>Learning curves are useful, but</a:t>
            </a:r>
            <a:r>
              <a:rPr lang="ko-KR" altLang="en-US" sz="1800" b="0" dirty="0"/>
              <a:t> </a:t>
            </a:r>
            <a:r>
              <a:rPr lang="en-US" altLang="ko-KR" sz="1800" b="0" dirty="0"/>
              <a:t>they are </a:t>
            </a:r>
            <a:r>
              <a:rPr lang="en-US" altLang="ko-KR" sz="1800" b="0" dirty="0">
                <a:solidFill>
                  <a:srgbClr val="0000FF"/>
                </a:solidFill>
              </a:rPr>
              <a:t>specific to a particular learning algorithm</a:t>
            </a:r>
            <a:r>
              <a:rPr lang="en-US" altLang="ko-KR" sz="1800" b="0" dirty="0"/>
              <a:t> on a particular problem.</a:t>
            </a:r>
            <a:endParaRPr lang="en-US" altLang="ko-KR" sz="1600" b="0" dirty="0"/>
          </a:p>
          <a:p>
            <a:pPr>
              <a:lnSpc>
                <a:spcPct val="100000"/>
              </a:lnSpc>
              <a:buFont typeface="Wingdings" pitchFamily="2" charset="2"/>
              <a:buChar char="Ø"/>
            </a:pPr>
            <a:r>
              <a:rPr lang="en-US" altLang="ko-KR" sz="1800" b="0" dirty="0"/>
              <a:t>Are there some</a:t>
            </a:r>
            <a:r>
              <a:rPr lang="ko-KR" altLang="en-US" sz="1800" b="0" dirty="0"/>
              <a:t> </a:t>
            </a:r>
            <a:r>
              <a:rPr lang="en-US" altLang="ko-KR" sz="1800" b="0" dirty="0"/>
              <a:t>more </a:t>
            </a:r>
            <a:r>
              <a:rPr lang="en-US" altLang="ko-KR" sz="1800" b="0" dirty="0">
                <a:solidFill>
                  <a:srgbClr val="0000FF"/>
                </a:solidFill>
              </a:rPr>
              <a:t>general principles </a:t>
            </a:r>
            <a:r>
              <a:rPr lang="en-US" altLang="ko-KR" sz="1800" b="0" dirty="0"/>
              <a:t>governing the number of examples needed?</a:t>
            </a:r>
          </a:p>
          <a:p>
            <a:pPr lvl="1">
              <a:lnSpc>
                <a:spcPct val="100000"/>
              </a:lnSpc>
              <a:buFont typeface="Wingdings" pitchFamily="2" charset="2"/>
              <a:buChar char="§"/>
            </a:pPr>
            <a:r>
              <a:rPr lang="en-US" altLang="ko-KR" sz="1600" dirty="0">
                <a:solidFill>
                  <a:srgbClr val="C00000"/>
                </a:solidFill>
              </a:rPr>
              <a:t>Computational learning theory</a:t>
            </a:r>
          </a:p>
          <a:p>
            <a:pPr marL="0" indent="0">
              <a:lnSpc>
                <a:spcPct val="100000"/>
              </a:lnSpc>
              <a:buNone/>
            </a:pPr>
            <a:r>
              <a:rPr lang="en-US" altLang="ko-Kore-KR" dirty="0"/>
              <a:t>Probably approximately correct (PAC)</a:t>
            </a:r>
            <a:endParaRPr lang="en-US" altLang="ko-KR" b="0" dirty="0"/>
          </a:p>
          <a:p>
            <a:pPr>
              <a:lnSpc>
                <a:spcPct val="100000"/>
              </a:lnSpc>
              <a:buFont typeface="Wingdings" pitchFamily="2" charset="2"/>
              <a:buChar char="Ø"/>
            </a:pPr>
            <a:r>
              <a:rPr lang="en-US" altLang="ko-KR" sz="2000" b="0" dirty="0"/>
              <a:t>Any hypothesis that is </a:t>
            </a:r>
            <a:r>
              <a:rPr lang="en-US" altLang="ko-KR" sz="2000" b="0" dirty="0">
                <a:solidFill>
                  <a:srgbClr val="0000FF"/>
                </a:solidFill>
              </a:rPr>
              <a:t>consistent with a sufficiently large set of training examples</a:t>
            </a:r>
            <a:r>
              <a:rPr lang="en-US" altLang="ko-KR" sz="2000" b="0" dirty="0"/>
              <a:t> is unlikely to be seriously wrong: that is, it must be </a:t>
            </a:r>
            <a:r>
              <a:rPr lang="en-US" altLang="ko-KR" sz="2000" b="0" i="1" dirty="0">
                <a:solidFill>
                  <a:srgbClr val="0000FF"/>
                </a:solidFill>
              </a:rPr>
              <a:t>probably approximately correct </a:t>
            </a:r>
            <a:r>
              <a:rPr lang="en-US" altLang="ko-KR" sz="2000" b="0" dirty="0">
                <a:solidFill>
                  <a:srgbClr val="0000FF"/>
                </a:solidFill>
              </a:rPr>
              <a:t>(PAC)</a:t>
            </a:r>
            <a:r>
              <a:rPr lang="en-US" altLang="ko-KR" sz="2000" b="0" dirty="0"/>
              <a:t>.</a:t>
            </a:r>
          </a:p>
          <a:p>
            <a:pPr>
              <a:lnSpc>
                <a:spcPct val="100000"/>
              </a:lnSpc>
              <a:buFont typeface="Wingdings" pitchFamily="2" charset="2"/>
              <a:buChar char="Ø"/>
            </a:pPr>
            <a:r>
              <a:rPr lang="en-US" altLang="ko-KR" sz="2000" b="0" dirty="0"/>
              <a:t>Any learning algorithm that returns hypotheses that are probably approximately correct is called a </a:t>
            </a:r>
            <a:r>
              <a:rPr lang="en-US" altLang="ko-KR" sz="2000" b="0" dirty="0">
                <a:solidFill>
                  <a:srgbClr val="0000FF"/>
                </a:solidFill>
              </a:rPr>
              <a:t>PAC learning algorithm</a:t>
            </a:r>
            <a:r>
              <a:rPr lang="en-US" altLang="ko-KR" sz="2000" b="0" dirty="0"/>
              <a:t>; </a:t>
            </a:r>
          </a:p>
          <a:p>
            <a:pPr lvl="1">
              <a:lnSpc>
                <a:spcPct val="100000"/>
              </a:lnSpc>
              <a:buFont typeface="Wingdings" pitchFamily="2" charset="2"/>
              <a:buChar char="§"/>
            </a:pPr>
            <a:r>
              <a:rPr lang="en-US" altLang="ko-KR" sz="1800" dirty="0"/>
              <a:t>We can use this approach to provide </a:t>
            </a:r>
            <a:r>
              <a:rPr lang="en-US" altLang="ko-KR" sz="1800" dirty="0">
                <a:solidFill>
                  <a:srgbClr val="C00000"/>
                </a:solidFill>
              </a:rPr>
              <a:t>bounds on the PAC learning performance </a:t>
            </a:r>
            <a:r>
              <a:rPr lang="en-US" altLang="ko-KR" sz="1800" dirty="0"/>
              <a:t>of various learning algorithms.</a:t>
            </a:r>
          </a:p>
          <a:p>
            <a:pPr lvl="1">
              <a:lnSpc>
                <a:spcPct val="100000"/>
              </a:lnSpc>
              <a:buFont typeface="Wingdings" pitchFamily="2" charset="2"/>
              <a:buChar char="§"/>
            </a:pPr>
            <a:endParaRPr lang="en-US" altLang="ko-KR" sz="1600" dirty="0"/>
          </a:p>
        </p:txBody>
      </p:sp>
    </p:spTree>
    <p:extLst>
      <p:ext uri="{BB962C8B-B14F-4D97-AF65-F5344CB8AC3E}">
        <p14:creationId xmlns:p14="http://schemas.microsoft.com/office/powerpoint/2010/main" val="115487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15.4 The Theory of Learning (2/3)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628728" cy="4176464"/>
              </a:xfrm>
            </p:spPr>
            <p:txBody>
              <a:bodyPr/>
              <a:lstStyle/>
              <a:p>
                <a:pPr marL="0" indent="0">
                  <a:buNone/>
                </a:pPr>
                <a:r>
                  <a:rPr lang="en-US" altLang="ko-Kore-KR" sz="2000" dirty="0"/>
                  <a:t> </a:t>
                </a:r>
                <a:r>
                  <a:rPr lang="en-US" altLang="ko-Kore-KR" dirty="0"/>
                  <a:t>Probably approximately correct (PAC)</a:t>
                </a:r>
                <a:endParaRPr lang="en-US" altLang="ko-KR" b="0" dirty="0"/>
              </a:p>
              <a:p>
                <a:pPr>
                  <a:buFont typeface="Wingdings" pitchFamily="2" charset="2"/>
                  <a:buChar char="Ø"/>
                </a:pPr>
                <a:r>
                  <a:rPr lang="en-US" altLang="ko-KR" sz="1800" b="0" dirty="0"/>
                  <a:t>The simplest PAC theorems deal with </a:t>
                </a:r>
                <a:r>
                  <a:rPr lang="en-US" altLang="ko-KR" sz="1800" b="0" dirty="0">
                    <a:solidFill>
                      <a:srgbClr val="0000FF"/>
                    </a:solidFill>
                  </a:rPr>
                  <a:t>Boolean functions</a:t>
                </a:r>
                <a:r>
                  <a:rPr lang="en-US" altLang="ko-KR" sz="1800" b="0" dirty="0"/>
                  <a:t>. The </a:t>
                </a:r>
                <a:r>
                  <a:rPr lang="en-US" altLang="ko-KR" sz="1800" b="0" dirty="0">
                    <a:solidFill>
                      <a:srgbClr val="C00000"/>
                    </a:solidFill>
                  </a:rPr>
                  <a:t>error rate of a hypothesis </a:t>
                </a:r>
                <a:r>
                  <a:rPr lang="en-US" altLang="ko-KR" sz="1800" b="0" i="1" dirty="0">
                    <a:solidFill>
                      <a:srgbClr val="C00000"/>
                    </a:solidFill>
                  </a:rPr>
                  <a:t>h </a:t>
                </a:r>
                <a:r>
                  <a:rPr lang="en-US" altLang="ko-KR" sz="1800" b="0" dirty="0"/>
                  <a:t>is defined formally as the </a:t>
                </a:r>
                <a:r>
                  <a:rPr lang="en-US" altLang="ko-KR" sz="1800" b="0" dirty="0">
                    <a:solidFill>
                      <a:srgbClr val="C00000"/>
                    </a:solidFill>
                  </a:rPr>
                  <a:t>expected generalization error</a:t>
                </a:r>
                <a:r>
                  <a:rPr lang="en-US" altLang="ko-KR" sz="1800" b="0" dirty="0"/>
                  <a:t> drawn from the stationary distribution:</a:t>
                </a:r>
                <a:endParaRPr lang="en-US" altLang="ko-Kore-KR"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ko-Kore-KR" sz="1600" b="0" i="1">
                          <a:latin typeface="Cambria Math" panose="02040503050406030204" pitchFamily="18" charset="0"/>
                        </a:rPr>
                        <m:t>𝑒𝑟𝑟𝑜𝑟</m:t>
                      </m:r>
                      <m:d>
                        <m:dPr>
                          <m:ctrlPr>
                            <a:rPr lang="en-US" altLang="ko-Kore-KR" sz="1600" b="0" i="1">
                              <a:latin typeface="Cambria Math" panose="02040503050406030204" pitchFamily="18" charset="0"/>
                            </a:rPr>
                          </m:ctrlPr>
                        </m:dPr>
                        <m:e>
                          <m:r>
                            <a:rPr lang="en-US" altLang="ko-Kore-KR" sz="1600" b="0" i="1">
                              <a:latin typeface="Cambria Math" panose="02040503050406030204" pitchFamily="18" charset="0"/>
                            </a:rPr>
                            <m:t>h</m:t>
                          </m:r>
                        </m:e>
                      </m:d>
                      <m:r>
                        <a:rPr lang="en-US" altLang="ko-Kore-KR" sz="1600" b="0" i="1">
                          <a:latin typeface="Cambria Math" panose="02040503050406030204" pitchFamily="18" charset="0"/>
                        </a:rPr>
                        <m:t>=</m:t>
                      </m:r>
                      <m:sSub>
                        <m:sSubPr>
                          <m:ctrlPr>
                            <a:rPr lang="en-US" altLang="ko-Kore-KR" sz="1600" i="1">
                              <a:latin typeface="Cambria Math" panose="02040503050406030204" pitchFamily="18" charset="0"/>
                            </a:rPr>
                          </m:ctrlPr>
                        </m:sSubPr>
                        <m:e>
                          <m:r>
                            <a:rPr lang="en-US" altLang="ko-Kore-KR" sz="1600" b="0" i="1">
                              <a:latin typeface="Cambria Math" panose="02040503050406030204" pitchFamily="18" charset="0"/>
                            </a:rPr>
                            <m:t>𝐺𝑒𝑛𝐿𝑜𝑠𝑠</m:t>
                          </m:r>
                        </m:e>
                        <m:sub>
                          <m:sSub>
                            <m:sSubPr>
                              <m:ctrlPr>
                                <a:rPr lang="en-US" altLang="ko-Kore-KR" sz="1600" i="1">
                                  <a:latin typeface="Cambria Math" panose="02040503050406030204" pitchFamily="18" charset="0"/>
                                </a:rPr>
                              </m:ctrlPr>
                            </m:sSubPr>
                            <m:e>
                              <m:r>
                                <a:rPr lang="en-US" altLang="ko-Kore-KR" sz="1600" i="1">
                                  <a:latin typeface="Cambria Math" panose="02040503050406030204" pitchFamily="18" charset="0"/>
                                </a:rPr>
                                <m:t>𝐿</m:t>
                              </m:r>
                            </m:e>
                            <m:sub>
                              <m:r>
                                <a:rPr lang="en-US" altLang="ko-Kore-KR" sz="1600" b="0" i="1">
                                  <a:latin typeface="Cambria Math" panose="02040503050406030204" pitchFamily="18" charset="0"/>
                                </a:rPr>
                                <m:t>0/1</m:t>
                              </m:r>
                            </m:sub>
                          </m:sSub>
                        </m:sub>
                      </m:sSub>
                      <m:d>
                        <m:dPr>
                          <m:ctrlPr>
                            <a:rPr lang="en-US" altLang="ko-Kore-KR" sz="1600" b="0" i="1">
                              <a:latin typeface="Cambria Math" panose="02040503050406030204" pitchFamily="18" charset="0"/>
                            </a:rPr>
                          </m:ctrlPr>
                        </m:dPr>
                        <m:e>
                          <m:r>
                            <a:rPr lang="en-US" altLang="ko-Kore-KR" sz="1600" b="0" i="1">
                              <a:latin typeface="Cambria Math" panose="02040503050406030204" pitchFamily="18" charset="0"/>
                            </a:rPr>
                            <m:t>h</m:t>
                          </m:r>
                        </m:e>
                      </m:d>
                      <m:r>
                        <a:rPr lang="en-US" altLang="ko-Kore-KR" sz="1600" b="0" i="1">
                          <a:latin typeface="Cambria Math" panose="02040503050406030204" pitchFamily="18" charset="0"/>
                        </a:rPr>
                        <m:t>=</m:t>
                      </m:r>
                      <m:nary>
                        <m:naryPr>
                          <m:chr m:val="∑"/>
                          <m:supHide m:val="on"/>
                          <m:ctrlPr>
                            <a:rPr lang="en-US" altLang="ko-Kore-KR" sz="1600" b="0" i="1">
                              <a:latin typeface="Cambria Math" panose="02040503050406030204" pitchFamily="18" charset="0"/>
                            </a:rPr>
                          </m:ctrlPr>
                        </m:naryPr>
                        <m:sub>
                          <m:r>
                            <m:rPr>
                              <m:brk m:alnAt="7"/>
                            </m:rPr>
                            <a:rPr lang="en-US" altLang="ko-Kore-KR" sz="1600" b="0" i="1">
                              <a:latin typeface="Cambria Math" panose="02040503050406030204" pitchFamily="18" charset="0"/>
                            </a:rPr>
                            <m:t>𝑥</m:t>
                          </m:r>
                          <m:r>
                            <a:rPr lang="en-US" altLang="ko-Kore-KR" sz="1600" b="0" i="1">
                              <a:latin typeface="Cambria Math" panose="02040503050406030204" pitchFamily="18" charset="0"/>
                            </a:rPr>
                            <m:t>,</m:t>
                          </m:r>
                          <m:r>
                            <a:rPr lang="en-US" altLang="ko-Kore-KR" sz="1600" b="0" i="1">
                              <a:latin typeface="Cambria Math" panose="02040503050406030204" pitchFamily="18" charset="0"/>
                            </a:rPr>
                            <m:t>𝑦</m:t>
                          </m:r>
                        </m:sub>
                        <m:sup/>
                        <m:e>
                          <m:sSub>
                            <m:sSubPr>
                              <m:ctrlPr>
                                <a:rPr lang="en-US" altLang="ko-Kore-KR" sz="1600" i="1">
                                  <a:latin typeface="Cambria Math" panose="02040503050406030204" pitchFamily="18" charset="0"/>
                                </a:rPr>
                              </m:ctrlPr>
                            </m:sSubPr>
                            <m:e>
                              <m:r>
                                <a:rPr lang="en-US" altLang="ko-Kore-KR" sz="1600" i="1">
                                  <a:latin typeface="Cambria Math" panose="02040503050406030204" pitchFamily="18" charset="0"/>
                                </a:rPr>
                                <m:t>𝐿</m:t>
                              </m:r>
                            </m:e>
                            <m:sub>
                              <m:r>
                                <a:rPr lang="en-US" altLang="ko-Kore-KR" sz="1600" b="0" i="1">
                                  <a:latin typeface="Cambria Math" panose="02040503050406030204" pitchFamily="18" charset="0"/>
                                </a:rPr>
                                <m:t>0/1</m:t>
                              </m:r>
                            </m:sub>
                          </m:sSub>
                          <m:d>
                            <m:dPr>
                              <m:ctrlPr>
                                <a:rPr lang="en-US" altLang="ko-Kore-KR" sz="1600" b="0" i="1">
                                  <a:latin typeface="Cambria Math" panose="02040503050406030204" pitchFamily="18" charset="0"/>
                                </a:rPr>
                              </m:ctrlPr>
                            </m:dPr>
                            <m:e>
                              <m:r>
                                <a:rPr lang="en-US" altLang="ko-Kore-KR" sz="1600" b="0" i="1">
                                  <a:latin typeface="Cambria Math" panose="02040503050406030204" pitchFamily="18" charset="0"/>
                                </a:rPr>
                                <m:t>𝑦</m:t>
                              </m:r>
                              <m:r>
                                <a:rPr lang="en-US" altLang="ko-Kore-KR" sz="1600" b="0" i="1">
                                  <a:latin typeface="Cambria Math" panose="02040503050406030204" pitchFamily="18" charset="0"/>
                                </a:rPr>
                                <m:t>,</m:t>
                              </m:r>
                              <m:r>
                                <a:rPr lang="en-US" altLang="ko-Kore-KR" sz="1600" b="0" i="1">
                                  <a:latin typeface="Cambria Math" panose="02040503050406030204" pitchFamily="18" charset="0"/>
                                </a:rPr>
                                <m:t>h</m:t>
                              </m:r>
                              <m:d>
                                <m:dPr>
                                  <m:ctrlPr>
                                    <a:rPr lang="en-US" altLang="ko-Kore-KR" sz="1600" b="0" i="1">
                                      <a:latin typeface="Cambria Math" panose="02040503050406030204" pitchFamily="18" charset="0"/>
                                    </a:rPr>
                                  </m:ctrlPr>
                                </m:dPr>
                                <m:e>
                                  <m:r>
                                    <a:rPr lang="en-US" altLang="ko-Kore-KR" sz="1600" b="0" i="1">
                                      <a:latin typeface="Cambria Math" panose="02040503050406030204" pitchFamily="18" charset="0"/>
                                    </a:rPr>
                                    <m:t>𝑥</m:t>
                                  </m:r>
                                </m:e>
                              </m:d>
                            </m:e>
                          </m:d>
                          <m:r>
                            <a:rPr lang="en-US" altLang="ko-Kore-KR" sz="1600" b="0" i="1">
                              <a:latin typeface="Cambria Math" panose="02040503050406030204" pitchFamily="18" charset="0"/>
                            </a:rPr>
                            <m:t>𝑃</m:t>
                          </m:r>
                          <m:r>
                            <a:rPr lang="en-US" altLang="ko-Kore-KR" sz="1600" b="0" i="1">
                              <a:latin typeface="Cambria Math" panose="02040503050406030204" pitchFamily="18" charset="0"/>
                            </a:rPr>
                            <m:t>(</m:t>
                          </m:r>
                          <m:r>
                            <a:rPr lang="en-US" altLang="ko-Kore-KR" sz="1600" b="0" i="1">
                              <a:latin typeface="Cambria Math" panose="02040503050406030204" pitchFamily="18" charset="0"/>
                            </a:rPr>
                            <m:t>𝑥</m:t>
                          </m:r>
                          <m:r>
                            <a:rPr lang="en-US" altLang="ko-Kore-KR" sz="1600" b="0" i="1">
                              <a:latin typeface="Cambria Math" panose="02040503050406030204" pitchFamily="18" charset="0"/>
                            </a:rPr>
                            <m:t>,</m:t>
                          </m:r>
                          <m:r>
                            <a:rPr lang="en-US" altLang="ko-Kore-KR" sz="1600" b="0" i="1">
                              <a:latin typeface="Cambria Math" panose="02040503050406030204" pitchFamily="18" charset="0"/>
                            </a:rPr>
                            <m:t>𝑦</m:t>
                          </m:r>
                          <m:r>
                            <a:rPr lang="en-US" altLang="ko-Kore-KR" sz="1600" b="0" i="1">
                              <a:latin typeface="Cambria Math" panose="02040503050406030204" pitchFamily="18" charset="0"/>
                            </a:rPr>
                            <m:t>)</m:t>
                          </m:r>
                        </m:e>
                      </m:nary>
                    </m:oMath>
                  </m:oMathPara>
                </a14:m>
                <a:endParaRPr lang="en-US" altLang="ko-KR" sz="1600" b="0" dirty="0"/>
              </a:p>
              <a:p>
                <a:pPr>
                  <a:buFont typeface="Wingdings" pitchFamily="2" charset="2"/>
                  <a:buChar char="Ø"/>
                </a:pPr>
                <a:r>
                  <a:rPr lang="en" altLang="ko-Kore-KR" sz="1800" b="0" dirty="0"/>
                  <a:t>A hypothesis h is called </a:t>
                </a:r>
                <a:r>
                  <a:rPr lang="en" altLang="ko-Kore-KR" sz="1800" b="0" i="1" dirty="0"/>
                  <a:t>approximately correct </a:t>
                </a:r>
                <a:r>
                  <a:rPr lang="en" altLang="ko-Kore-KR" sz="1800" b="0" dirty="0"/>
                  <a:t>if </a:t>
                </a:r>
                <a14:m>
                  <m:oMath xmlns:m="http://schemas.openxmlformats.org/officeDocument/2006/math">
                    <m:r>
                      <a:rPr lang="en-US" altLang="ko-Kore-KR" sz="1800" b="0" i="1" smtClean="0">
                        <a:solidFill>
                          <a:srgbClr val="0000FF"/>
                        </a:solidFill>
                        <a:latin typeface="Cambria Math" panose="02040503050406030204" pitchFamily="18" charset="0"/>
                      </a:rPr>
                      <m:t>𝑒𝑟𝑟𝑜𝑟</m:t>
                    </m:r>
                    <m:d>
                      <m:dPr>
                        <m:ctrlPr>
                          <a:rPr lang="en-US" altLang="ko-Kore-KR" sz="1800" b="0" i="1">
                            <a:solidFill>
                              <a:srgbClr val="0000FF"/>
                            </a:solidFill>
                            <a:latin typeface="Cambria Math" panose="02040503050406030204" pitchFamily="18" charset="0"/>
                          </a:rPr>
                        </m:ctrlPr>
                      </m:dPr>
                      <m:e>
                        <m:r>
                          <a:rPr lang="en-US" altLang="ko-Kore-KR" sz="1800" b="0" i="1">
                            <a:solidFill>
                              <a:srgbClr val="0000FF"/>
                            </a:solidFill>
                            <a:latin typeface="Cambria Math" panose="02040503050406030204" pitchFamily="18" charset="0"/>
                          </a:rPr>
                          <m:t>h</m:t>
                        </m:r>
                      </m:e>
                    </m:d>
                    <m:r>
                      <a:rPr lang="en-US" altLang="ko-Kore-KR" sz="1800" b="0" i="1" smtClean="0">
                        <a:solidFill>
                          <a:srgbClr val="0000FF"/>
                        </a:solidFill>
                        <a:latin typeface="Cambria Math" panose="02040503050406030204" pitchFamily="18" charset="0"/>
                      </a:rPr>
                      <m:t>≤</m:t>
                    </m:r>
                    <m:r>
                      <a:rPr lang="en-US" altLang="ko-Kore-KR" sz="1800" b="0" i="1" smtClean="0">
                        <a:solidFill>
                          <a:srgbClr val="0000FF"/>
                        </a:solidFill>
                        <a:latin typeface="Cambria Math" panose="02040503050406030204" pitchFamily="18" charset="0"/>
                      </a:rPr>
                      <m:t>𝑒</m:t>
                    </m:r>
                    <m:r>
                      <a:rPr lang="en-US" altLang="ko-Kore-KR" sz="1800" b="0" i="1" smtClean="0">
                        <a:solidFill>
                          <a:srgbClr val="0000FF"/>
                        </a:solidFill>
                        <a:latin typeface="Cambria Math" panose="02040503050406030204" pitchFamily="18" charset="0"/>
                      </a:rPr>
                      <m:t>, </m:t>
                    </m:r>
                  </m:oMath>
                </a14:m>
                <a:r>
                  <a:rPr lang="en" altLang="ko-Kore-KR" sz="1800" b="0" dirty="0"/>
                  <a:t>where </a:t>
                </a:r>
                <a14:m>
                  <m:oMath xmlns:m="http://schemas.openxmlformats.org/officeDocument/2006/math">
                    <m:r>
                      <a:rPr lang="en-US" altLang="ko-Kore-KR" sz="1800" b="0" i="1">
                        <a:latin typeface="Cambria Math" panose="02040503050406030204" pitchFamily="18" charset="0"/>
                      </a:rPr>
                      <m:t>𝑒</m:t>
                    </m:r>
                  </m:oMath>
                </a14:m>
                <a:r>
                  <a:rPr lang="en" altLang="ko-Kore-KR" sz="1800" b="0" dirty="0"/>
                  <a:t> is a small constant. </a:t>
                </a:r>
              </a:p>
              <a:p>
                <a:pPr>
                  <a:buFont typeface="Wingdings" pitchFamily="2" charset="2"/>
                  <a:buChar char="Ø"/>
                </a:pPr>
                <a:r>
                  <a:rPr lang="en" altLang="ko-Kore-KR" sz="1800" b="0" dirty="0"/>
                  <a:t>Applying </a:t>
                </a:r>
                <a:r>
                  <a:rPr lang="en" altLang="ko-Kore-KR" sz="1800" b="0" dirty="0">
                    <a:solidFill>
                      <a:srgbClr val="0000FF"/>
                    </a:solidFill>
                  </a:rPr>
                  <a:t>PAC learning </a:t>
                </a:r>
                <a:r>
                  <a:rPr lang="en" altLang="ko-Kore-KR" sz="1800" b="0" dirty="0"/>
                  <a:t>to a new hypothesis space: decision lists (= a conjunction of literals).</a:t>
                </a:r>
              </a:p>
              <a:p>
                <a:pPr lvl="3"/>
                <a:endParaRPr lang="en" altLang="ko-Kore-KR" sz="1400" dirty="0">
                  <a:solidFill>
                    <a:srgbClr val="0000FF"/>
                  </a:solidFill>
                </a:endParaRPr>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628728" cy="4176464"/>
              </a:xfrm>
              <a:blipFill>
                <a:blip r:embed="rId2"/>
                <a:stretch>
                  <a:fillRect l="-294"/>
                </a:stretch>
              </a:blipFill>
            </p:spPr>
            <p:txBody>
              <a:bodyPr/>
              <a:lstStyle/>
              <a:p>
                <a:r>
                  <a:rPr lang="ko-KR" altLang="en-US">
                    <a:noFill/>
                  </a:rPr>
                  <a:t> </a:t>
                </a:r>
              </a:p>
            </p:txBody>
          </p:sp>
        </mc:Fallback>
      </mc:AlternateContent>
      <p:sp>
        <p:nvSpPr>
          <p:cNvPr id="8" name="Google Shape;77;p4">
            <a:extLst>
              <a:ext uri="{FF2B5EF4-FFF2-40B4-BE49-F238E27FC236}">
                <a16:creationId xmlns:a16="http://schemas.microsoft.com/office/drawing/2014/main" id="{65B3223B-E471-9D36-01BD-F12AE2074134}"/>
              </a:ext>
            </a:extLst>
          </p:cNvPr>
          <p:cNvSpPr txBox="1"/>
          <p:nvPr/>
        </p:nvSpPr>
        <p:spPr>
          <a:xfrm>
            <a:off x="901531" y="4833083"/>
            <a:ext cx="5789006" cy="2000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dirty="0">
                <a:solidFill>
                  <a:schemeClr val="dk1"/>
                </a:solidFill>
                <a:latin typeface="Times New Roman"/>
                <a:ea typeface="Times New Roman"/>
                <a:cs typeface="Times New Roman"/>
                <a:sym typeface="Times New Roman"/>
              </a:rPr>
              <a:t>&lt;</a:t>
            </a:r>
            <a:r>
              <a:rPr lang="en-US" sz="700" dirty="0" err="1">
                <a:solidFill>
                  <a:schemeClr val="dk1"/>
                </a:solidFill>
                <a:latin typeface="Times New Roman"/>
                <a:ea typeface="Times New Roman"/>
                <a:cs typeface="Times New Roman"/>
                <a:sym typeface="Times New Roman"/>
              </a:rPr>
              <a:t>출처</a:t>
            </a:r>
            <a:r>
              <a:rPr lang="en-US" sz="700" dirty="0">
                <a:solidFill>
                  <a:schemeClr val="dk1"/>
                </a:solidFill>
                <a:latin typeface="Times New Roman"/>
                <a:ea typeface="Times New Roman"/>
                <a:cs typeface="Times New Roman"/>
                <a:sym typeface="Times New Roman"/>
              </a:rPr>
              <a:t>&gt; Stuart J. Russell and Peter </a:t>
            </a:r>
            <a:r>
              <a:rPr lang="en-US" sz="700" dirty="0" err="1">
                <a:solidFill>
                  <a:schemeClr val="dk1"/>
                </a:solidFill>
                <a:latin typeface="Times New Roman"/>
                <a:ea typeface="Times New Roman"/>
                <a:cs typeface="Times New Roman"/>
                <a:sym typeface="Times New Roman"/>
              </a:rPr>
              <a:t>Norvig</a:t>
            </a:r>
            <a:r>
              <a:rPr lang="en-US" sz="700" dirty="0">
                <a:solidFill>
                  <a:schemeClr val="dk1"/>
                </a:solidFill>
                <a:latin typeface="Times New Roman"/>
                <a:ea typeface="Times New Roman"/>
                <a:cs typeface="Times New Roman"/>
                <a:sym typeface="Times New Roman"/>
              </a:rPr>
              <a:t> (2021). Artificial Intelligence: A Modern Approach (4th Edition). Pearson</a:t>
            </a:r>
            <a:endParaRPr dirty="0"/>
          </a:p>
        </p:txBody>
      </p:sp>
    </p:spTree>
    <p:extLst>
      <p:ext uri="{BB962C8B-B14F-4D97-AF65-F5344CB8AC3E}">
        <p14:creationId xmlns:p14="http://schemas.microsoft.com/office/powerpoint/2010/main" val="1191139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15.4 The Theory of Learning (3/3) </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064896" cy="4176464"/>
          </a:xfrm>
        </p:spPr>
        <p:txBody>
          <a:bodyPr/>
          <a:lstStyle/>
          <a:p>
            <a:pPr marL="0" indent="0">
              <a:buNone/>
            </a:pPr>
            <a:r>
              <a:rPr lang="en-US" altLang="ko-Kore-KR" sz="2200" dirty="0"/>
              <a:t> Probably approximately correct (PAC)</a:t>
            </a:r>
            <a:endParaRPr lang="en-US" altLang="ko-KR" sz="2200" b="0" dirty="0"/>
          </a:p>
          <a:p>
            <a:pPr>
              <a:buFont typeface="Wingdings" pitchFamily="2" charset="2"/>
              <a:buChar char="Ø"/>
            </a:pPr>
            <a:r>
              <a:rPr lang="en-US" altLang="ko-KR" sz="2000" b="0" dirty="0">
                <a:solidFill>
                  <a:srgbClr val="0000FF"/>
                </a:solidFill>
              </a:rPr>
              <a:t>Learning decision lists</a:t>
            </a:r>
            <a:endParaRPr lang="en-US" altLang="ko-KR" sz="2000" b="0" dirty="0"/>
          </a:p>
          <a:p>
            <a:pPr lvl="3"/>
            <a:endParaRPr lang="en" altLang="ko-Kore-KR" dirty="0">
              <a:solidFill>
                <a:srgbClr val="0000FF"/>
              </a:solidFill>
            </a:endParaRPr>
          </a:p>
        </p:txBody>
      </p:sp>
      <p:sp>
        <p:nvSpPr>
          <p:cNvPr id="8" name="Google Shape;77;p4">
            <a:extLst>
              <a:ext uri="{FF2B5EF4-FFF2-40B4-BE49-F238E27FC236}">
                <a16:creationId xmlns:a16="http://schemas.microsoft.com/office/drawing/2014/main" id="{65B3223B-E471-9D36-01BD-F12AE2074134}"/>
              </a:ext>
            </a:extLst>
          </p:cNvPr>
          <p:cNvSpPr txBox="1"/>
          <p:nvPr/>
        </p:nvSpPr>
        <p:spPr>
          <a:xfrm>
            <a:off x="901531" y="4833083"/>
            <a:ext cx="5789006" cy="2000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dirty="0">
                <a:solidFill>
                  <a:schemeClr val="dk1"/>
                </a:solidFill>
                <a:latin typeface="Times New Roman"/>
                <a:ea typeface="Times New Roman"/>
                <a:cs typeface="Times New Roman"/>
                <a:sym typeface="Times New Roman"/>
              </a:rPr>
              <a:t>&lt;</a:t>
            </a:r>
            <a:r>
              <a:rPr lang="en-US" sz="700" dirty="0" err="1">
                <a:solidFill>
                  <a:schemeClr val="dk1"/>
                </a:solidFill>
                <a:latin typeface="Times New Roman"/>
                <a:ea typeface="Times New Roman"/>
                <a:cs typeface="Times New Roman"/>
                <a:sym typeface="Times New Roman"/>
              </a:rPr>
              <a:t>출처</a:t>
            </a:r>
            <a:r>
              <a:rPr lang="en-US" sz="700" dirty="0">
                <a:solidFill>
                  <a:schemeClr val="dk1"/>
                </a:solidFill>
                <a:latin typeface="Times New Roman"/>
                <a:ea typeface="Times New Roman"/>
                <a:cs typeface="Times New Roman"/>
                <a:sym typeface="Times New Roman"/>
              </a:rPr>
              <a:t>&gt; Stuart J. Russell and Peter </a:t>
            </a:r>
            <a:r>
              <a:rPr lang="en-US" sz="700" dirty="0" err="1">
                <a:solidFill>
                  <a:schemeClr val="dk1"/>
                </a:solidFill>
                <a:latin typeface="Times New Roman"/>
                <a:ea typeface="Times New Roman"/>
                <a:cs typeface="Times New Roman"/>
                <a:sym typeface="Times New Roman"/>
              </a:rPr>
              <a:t>Norvig</a:t>
            </a:r>
            <a:r>
              <a:rPr lang="en-US" sz="700" dirty="0">
                <a:solidFill>
                  <a:schemeClr val="dk1"/>
                </a:solidFill>
                <a:latin typeface="Times New Roman"/>
                <a:ea typeface="Times New Roman"/>
                <a:cs typeface="Times New Roman"/>
                <a:sym typeface="Times New Roman"/>
              </a:rPr>
              <a:t> (2021). Artificial Intelligence: A Modern Approach (4th Edition). Pearson</a:t>
            </a:r>
            <a:endParaRPr dirty="0"/>
          </a:p>
        </p:txBody>
      </p:sp>
      <p:pic>
        <p:nvPicPr>
          <p:cNvPr id="7" name="그림 6">
            <a:extLst>
              <a:ext uri="{FF2B5EF4-FFF2-40B4-BE49-F238E27FC236}">
                <a16:creationId xmlns:a16="http://schemas.microsoft.com/office/drawing/2014/main" id="{A53FD942-DEFB-7D48-92EE-E72CE7202239}"/>
              </a:ext>
            </a:extLst>
          </p:cNvPr>
          <p:cNvPicPr>
            <a:picLocks noChangeAspect="1"/>
          </p:cNvPicPr>
          <p:nvPr/>
        </p:nvPicPr>
        <p:blipFill>
          <a:blip r:embed="rId2"/>
          <a:stretch>
            <a:fillRect/>
          </a:stretch>
        </p:blipFill>
        <p:spPr>
          <a:xfrm>
            <a:off x="133528" y="1799405"/>
            <a:ext cx="4452265" cy="2005824"/>
          </a:xfrm>
          <a:prstGeom prst="rect">
            <a:avLst/>
          </a:prstGeom>
        </p:spPr>
      </p:pic>
      <p:pic>
        <p:nvPicPr>
          <p:cNvPr id="9" name="그림 8">
            <a:extLst>
              <a:ext uri="{FF2B5EF4-FFF2-40B4-BE49-F238E27FC236}">
                <a16:creationId xmlns:a16="http://schemas.microsoft.com/office/drawing/2014/main" id="{A9A2A606-AE83-0748-985F-64AD160FE61E}"/>
              </a:ext>
            </a:extLst>
          </p:cNvPr>
          <p:cNvPicPr>
            <a:picLocks noChangeAspect="1"/>
          </p:cNvPicPr>
          <p:nvPr/>
        </p:nvPicPr>
        <p:blipFill rotWithShape="1">
          <a:blip r:embed="rId3"/>
          <a:srcRect b="2826"/>
          <a:stretch/>
        </p:blipFill>
        <p:spPr>
          <a:xfrm>
            <a:off x="4309577" y="1756961"/>
            <a:ext cx="4776321" cy="2759005"/>
          </a:xfrm>
          <a:prstGeom prst="rect">
            <a:avLst/>
          </a:prstGeom>
          <a:ln>
            <a:solidFill>
              <a:schemeClr val="tx1"/>
            </a:solidFill>
          </a:ln>
        </p:spPr>
      </p:pic>
    </p:spTree>
    <p:extLst>
      <p:ext uri="{BB962C8B-B14F-4D97-AF65-F5344CB8AC3E}">
        <p14:creationId xmlns:p14="http://schemas.microsoft.com/office/powerpoint/2010/main" val="275610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15.5 Linear Regression and      </a:t>
            </a:r>
          </a:p>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Classification</a:t>
            </a:r>
          </a:p>
        </p:txBody>
      </p:sp>
    </p:spTree>
    <p:extLst>
      <p:ext uri="{BB962C8B-B14F-4D97-AF65-F5344CB8AC3E}">
        <p14:creationId xmlns:p14="http://schemas.microsoft.com/office/powerpoint/2010/main" val="397436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(1/10)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3444152" cy="4032448"/>
              </a:xfrm>
            </p:spPr>
            <p:txBody>
              <a:bodyPr/>
              <a:lstStyle/>
              <a:p>
                <a:pPr marL="0" indent="0">
                  <a:lnSpc>
                    <a:spcPct val="100000"/>
                  </a:lnSpc>
                  <a:buNone/>
                </a:pPr>
                <a:r>
                  <a:rPr lang="en-US" altLang="ko-Kore-KR" sz="2000" dirty="0"/>
                  <a:t> Univariate linear regression</a:t>
                </a:r>
              </a:p>
              <a:p>
                <a:pPr marL="285750" indent="-285750">
                  <a:lnSpc>
                    <a:spcPct val="100000"/>
                  </a:lnSpc>
                  <a:buFont typeface="Wingdings" pitchFamily="2" charset="2"/>
                  <a:buChar char="Ø"/>
                </a:pPr>
                <a:r>
                  <a:rPr lang="en-US" altLang="ko-KR" sz="1800" b="0" dirty="0"/>
                  <a:t>A </a:t>
                </a:r>
                <a:r>
                  <a:rPr lang="en-US" altLang="ko-KR" sz="1800" b="0" dirty="0">
                    <a:solidFill>
                      <a:srgbClr val="0000FF"/>
                    </a:solidFill>
                  </a:rPr>
                  <a:t>univariate linear function </a:t>
                </a:r>
                <a:r>
                  <a:rPr lang="en-US" altLang="ko-KR" sz="1800" b="0" dirty="0"/>
                  <a:t>(a straight line) with input </a:t>
                </a:r>
                <a14:m>
                  <m:oMath xmlns:m="http://schemas.openxmlformats.org/officeDocument/2006/math">
                    <m:r>
                      <a:rPr lang="en-US" altLang="ko-KR" sz="1800" b="0" i="1" dirty="0">
                        <a:solidFill>
                          <a:srgbClr val="0000FF"/>
                        </a:solidFill>
                        <a:latin typeface="Cambria Math" panose="02040503050406030204" pitchFamily="18" charset="0"/>
                      </a:rPr>
                      <m:t>𝑥</m:t>
                    </m:r>
                  </m:oMath>
                </a14:m>
                <a:r>
                  <a:rPr lang="en-US" altLang="ko-KR" sz="1800" b="0" dirty="0"/>
                  <a:t> and output </a:t>
                </a:r>
                <a14:m>
                  <m:oMath xmlns:m="http://schemas.openxmlformats.org/officeDocument/2006/math">
                    <m:r>
                      <a:rPr lang="en-US" altLang="ko-KR" sz="1800" b="0" i="1" dirty="0">
                        <a:solidFill>
                          <a:srgbClr val="0000FF"/>
                        </a:solidFill>
                        <a:latin typeface="Cambria Math" panose="02040503050406030204" pitchFamily="18" charset="0"/>
                      </a:rPr>
                      <m:t>𝑦</m:t>
                    </m:r>
                  </m:oMath>
                </a14:m>
                <a:r>
                  <a:rPr lang="en-US" altLang="ko-KR" sz="1800" b="0" dirty="0"/>
                  <a:t> has the form</a:t>
                </a:r>
              </a:p>
              <a:p>
                <a:pPr marL="0" indent="0">
                  <a:lnSpc>
                    <a:spcPct val="100000"/>
                  </a:lnSpc>
                  <a:buNone/>
                </a:pPr>
                <a:r>
                  <a:rPr lang="en-US" altLang="ko-KR" sz="1800" b="0" dirty="0"/>
                  <a:t>            </a:t>
                </a:r>
                <a14:m>
                  <m:oMath xmlns:m="http://schemas.openxmlformats.org/officeDocument/2006/math">
                    <m:r>
                      <a:rPr lang="en-US" altLang="ko-KR" sz="1800" b="0" i="1" dirty="0">
                        <a:solidFill>
                          <a:srgbClr val="0000FF"/>
                        </a:solidFill>
                        <a:latin typeface="Cambria Math" panose="02040503050406030204" pitchFamily="18" charset="0"/>
                      </a:rPr>
                      <m:t>𝑦</m:t>
                    </m:r>
                    <m:r>
                      <a:rPr lang="en-US" altLang="ko-KR" sz="1800" b="0" i="1" dirty="0">
                        <a:solidFill>
                          <a:srgbClr val="0000FF"/>
                        </a:solidFill>
                        <a:latin typeface="Cambria Math" panose="02040503050406030204" pitchFamily="18" charset="0"/>
                      </a:rPr>
                      <m:t>=</m:t>
                    </m:r>
                    <m:sSub>
                      <m:sSubPr>
                        <m:ctrlPr>
                          <a:rPr lang="en-US" altLang="ko-KR" sz="1800" b="0" i="1" dirty="0">
                            <a:solidFill>
                              <a:srgbClr val="0000FF"/>
                            </a:solidFill>
                            <a:latin typeface="Cambria Math" panose="02040503050406030204" pitchFamily="18" charset="0"/>
                          </a:rPr>
                        </m:ctrlPr>
                      </m:sSubPr>
                      <m:e>
                        <m:r>
                          <a:rPr lang="en-US" altLang="ko-KR" sz="1800" b="0" i="1" dirty="0">
                            <a:solidFill>
                              <a:srgbClr val="0000FF"/>
                            </a:solidFill>
                            <a:latin typeface="Cambria Math" panose="02040503050406030204" pitchFamily="18" charset="0"/>
                          </a:rPr>
                          <m:t>𝑤</m:t>
                        </m:r>
                      </m:e>
                      <m:sub>
                        <m:r>
                          <a:rPr lang="en-US" altLang="ko-KR" sz="1800" b="0" i="1" dirty="0">
                            <a:solidFill>
                              <a:srgbClr val="0000FF"/>
                            </a:solidFill>
                            <a:latin typeface="Cambria Math" panose="02040503050406030204" pitchFamily="18" charset="0"/>
                          </a:rPr>
                          <m:t>1</m:t>
                        </m:r>
                      </m:sub>
                    </m:sSub>
                    <m:r>
                      <a:rPr lang="en-US" altLang="ko-KR" sz="1800" b="0" i="1" dirty="0">
                        <a:solidFill>
                          <a:srgbClr val="0000FF"/>
                        </a:solidFill>
                        <a:latin typeface="Cambria Math" panose="02040503050406030204" pitchFamily="18" charset="0"/>
                      </a:rPr>
                      <m:t>𝑥</m:t>
                    </m:r>
                    <m:r>
                      <a:rPr lang="en-US" altLang="ko-KR" sz="1800" b="0" i="1" dirty="0">
                        <a:solidFill>
                          <a:srgbClr val="0000FF"/>
                        </a:solidFill>
                        <a:latin typeface="Cambria Math" panose="02040503050406030204" pitchFamily="18" charset="0"/>
                      </a:rPr>
                      <m:t>+</m:t>
                    </m:r>
                    <m:sSub>
                      <m:sSubPr>
                        <m:ctrlPr>
                          <a:rPr lang="en-US" altLang="ko-KR" sz="1800" b="0" i="1" dirty="0">
                            <a:solidFill>
                              <a:srgbClr val="0000FF"/>
                            </a:solidFill>
                            <a:latin typeface="Cambria Math" panose="02040503050406030204" pitchFamily="18" charset="0"/>
                          </a:rPr>
                        </m:ctrlPr>
                      </m:sSubPr>
                      <m:e>
                        <m:r>
                          <a:rPr lang="en-US" altLang="ko-KR" sz="1800" b="0" i="1" dirty="0">
                            <a:solidFill>
                              <a:srgbClr val="0000FF"/>
                            </a:solidFill>
                            <a:latin typeface="Cambria Math" panose="02040503050406030204" pitchFamily="18" charset="0"/>
                          </a:rPr>
                          <m:t>𝑤</m:t>
                        </m:r>
                      </m:e>
                      <m:sub>
                        <m:r>
                          <a:rPr lang="en-US" altLang="ko-KR" sz="1800" b="0" i="1" dirty="0">
                            <a:solidFill>
                              <a:srgbClr val="0000FF"/>
                            </a:solidFill>
                            <a:latin typeface="Cambria Math" panose="02040503050406030204" pitchFamily="18" charset="0"/>
                          </a:rPr>
                          <m:t>0</m:t>
                        </m:r>
                      </m:sub>
                    </m:sSub>
                  </m:oMath>
                </a14:m>
                <a:r>
                  <a:rPr lang="en-US" altLang="ko-KR" sz="1800" b="0" dirty="0"/>
                  <a:t> </a:t>
                </a:r>
              </a:p>
              <a:p>
                <a:pPr marL="285750" indent="-285750">
                  <a:lnSpc>
                    <a:spcPct val="100000"/>
                  </a:lnSpc>
                  <a:buFont typeface="Wingdings" pitchFamily="2" charset="2"/>
                  <a:buChar char="Ø"/>
                </a:pPr>
                <a:r>
                  <a:rPr lang="en-US" altLang="ko-KR" sz="1800" b="0" dirty="0">
                    <a:solidFill>
                      <a:schemeClr val="tx1"/>
                    </a:solidFill>
                  </a:rPr>
                  <a:t>We’ll define </a:t>
                </a:r>
                <a14:m>
                  <m:oMath xmlns:m="http://schemas.openxmlformats.org/officeDocument/2006/math">
                    <m:r>
                      <a:rPr lang="en-US" altLang="ko-KR" sz="1800" b="0" i="1" dirty="0">
                        <a:solidFill>
                          <a:schemeClr val="tx1"/>
                        </a:solidFill>
                        <a:latin typeface="Cambria Math" panose="02040503050406030204" pitchFamily="18" charset="0"/>
                      </a:rPr>
                      <m:t>𝑤</m:t>
                    </m:r>
                  </m:oMath>
                </a14:m>
                <a:r>
                  <a:rPr lang="en-US" altLang="ko-KR" sz="1800" b="0" dirty="0">
                    <a:solidFill>
                      <a:schemeClr val="tx1"/>
                    </a:solidFill>
                  </a:rPr>
                  <a:t> to be the vector </a:t>
                </a:r>
                <a14:m>
                  <m:oMath xmlns:m="http://schemas.openxmlformats.org/officeDocument/2006/math">
                    <m:sSub>
                      <m:sSubPr>
                        <m:ctrlPr>
                          <a:rPr lang="en-US" altLang="ko-KR" sz="1800" b="0" i="1" dirty="0" smtClean="0">
                            <a:solidFill>
                              <a:srgbClr val="0000FF"/>
                            </a:solidFill>
                            <a:latin typeface="Cambria Math" panose="02040503050406030204" pitchFamily="18" charset="0"/>
                          </a:rPr>
                        </m:ctrlPr>
                      </m:sSubPr>
                      <m:e>
                        <m:r>
                          <a:rPr lang="en-US" altLang="ko-KR" sz="1800" b="0" i="1" dirty="0" smtClean="0">
                            <a:solidFill>
                              <a:srgbClr val="0000FF"/>
                            </a:solidFill>
                            <a:latin typeface="Cambria Math" panose="02040503050406030204" pitchFamily="18" charset="0"/>
                          </a:rPr>
                          <m:t>&lt;</m:t>
                        </m:r>
                        <m:r>
                          <a:rPr lang="en-US" altLang="ko-KR" sz="1800" b="0" i="1" dirty="0">
                            <a:solidFill>
                              <a:srgbClr val="0000FF"/>
                            </a:solidFill>
                            <a:latin typeface="Cambria Math" panose="02040503050406030204" pitchFamily="18" charset="0"/>
                          </a:rPr>
                          <m:t>𝑤</m:t>
                        </m:r>
                      </m:e>
                      <m:sub>
                        <m:r>
                          <a:rPr lang="en-US" altLang="ko-KR" sz="1800" b="0" i="1" dirty="0">
                            <a:solidFill>
                              <a:srgbClr val="0000FF"/>
                            </a:solidFill>
                            <a:latin typeface="Cambria Math" panose="02040503050406030204" pitchFamily="18" charset="0"/>
                          </a:rPr>
                          <m:t>0</m:t>
                        </m:r>
                      </m:sub>
                    </m:sSub>
                  </m:oMath>
                </a14:m>
                <a:r>
                  <a:rPr lang="en-US" altLang="ko-KR" sz="1800" b="0" dirty="0">
                    <a:solidFill>
                      <a:srgbClr val="0000FF"/>
                    </a:solidFill>
                  </a:rPr>
                  <a:t>, </a:t>
                </a:r>
                <a14:m>
                  <m:oMath xmlns:m="http://schemas.openxmlformats.org/officeDocument/2006/math">
                    <m:sSub>
                      <m:sSubPr>
                        <m:ctrlPr>
                          <a:rPr lang="en-US" altLang="ko-KR" sz="1800" b="0" i="1" dirty="0">
                            <a:solidFill>
                              <a:srgbClr val="0000FF"/>
                            </a:solidFill>
                            <a:latin typeface="Cambria Math" panose="02040503050406030204" pitchFamily="18" charset="0"/>
                          </a:rPr>
                        </m:ctrlPr>
                      </m:sSubPr>
                      <m:e>
                        <m:r>
                          <a:rPr lang="en-US" altLang="ko-KR" sz="1800" b="0" i="1" dirty="0">
                            <a:solidFill>
                              <a:srgbClr val="0000FF"/>
                            </a:solidFill>
                            <a:latin typeface="Cambria Math" panose="02040503050406030204" pitchFamily="18" charset="0"/>
                          </a:rPr>
                          <m:t>𝑤</m:t>
                        </m:r>
                      </m:e>
                      <m:sub>
                        <m:r>
                          <a:rPr lang="en-US" altLang="ko-KR" sz="1800" b="0" i="1" dirty="0">
                            <a:solidFill>
                              <a:srgbClr val="0000FF"/>
                            </a:solidFill>
                            <a:latin typeface="Cambria Math" panose="02040503050406030204" pitchFamily="18" charset="0"/>
                          </a:rPr>
                          <m:t>1</m:t>
                        </m:r>
                      </m:sub>
                    </m:sSub>
                    <m:r>
                      <a:rPr lang="en-US" altLang="ko-KR" sz="1800" b="0" i="1" dirty="0">
                        <a:solidFill>
                          <a:srgbClr val="0000FF"/>
                        </a:solidFill>
                        <a:latin typeface="Cambria Math" panose="02040503050406030204" pitchFamily="18" charset="0"/>
                      </a:rPr>
                      <m:t>&gt;</m:t>
                    </m:r>
                  </m:oMath>
                </a14:m>
                <a:r>
                  <a:rPr lang="en-US" altLang="ko-KR" sz="1800" b="0" dirty="0"/>
                  <a:t>,</a:t>
                </a:r>
                <a:r>
                  <a:rPr lang="en-US" altLang="ko-KR" sz="1800" b="0" dirty="0">
                    <a:solidFill>
                      <a:srgbClr val="0000FF"/>
                    </a:solidFill>
                  </a:rPr>
                  <a:t> </a:t>
                </a:r>
                <a:r>
                  <a:rPr lang="en-US" altLang="ko-KR" sz="1800" b="0" dirty="0">
                    <a:solidFill>
                      <a:schemeClr val="tx1"/>
                    </a:solidFill>
                  </a:rPr>
                  <a:t>and define the linear function with those weights as: </a:t>
                </a:r>
                <a:endParaRPr lang="en-US" altLang="ko-Kore-KR" sz="1800" b="0" i="1" dirty="0">
                  <a:solidFill>
                    <a:schemeClr val="tx1"/>
                  </a:solidFill>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ko-Kore-KR" sz="1800" b="0" i="1" smtClean="0">
                              <a:solidFill>
                                <a:srgbClr val="0000FF"/>
                              </a:solidFill>
                              <a:latin typeface="Cambria Math" panose="02040503050406030204" pitchFamily="18" charset="0"/>
                            </a:rPr>
                          </m:ctrlPr>
                        </m:sSubPr>
                        <m:e>
                          <m:r>
                            <a:rPr lang="en-US" altLang="ko-Kore-KR" sz="1800" b="0" i="1">
                              <a:solidFill>
                                <a:srgbClr val="0000FF"/>
                              </a:solidFill>
                              <a:latin typeface="Cambria Math" panose="02040503050406030204" pitchFamily="18" charset="0"/>
                            </a:rPr>
                            <m:t>h</m:t>
                          </m:r>
                        </m:e>
                        <m:sub>
                          <m:r>
                            <a:rPr lang="en-US" altLang="ko-Kore-KR" sz="1800" b="1" i="0">
                              <a:solidFill>
                                <a:srgbClr val="0000FF"/>
                              </a:solidFill>
                              <a:latin typeface="Cambria Math" panose="02040503050406030204" pitchFamily="18" charset="0"/>
                            </a:rPr>
                            <m:t>𝐰</m:t>
                          </m:r>
                        </m:sub>
                      </m:sSub>
                      <m:d>
                        <m:dPr>
                          <m:ctrlPr>
                            <a:rPr lang="en-US" altLang="ko-Kore-KR" sz="1800" b="0" i="1">
                              <a:solidFill>
                                <a:srgbClr val="0000FF"/>
                              </a:solidFill>
                              <a:latin typeface="Cambria Math" panose="02040503050406030204" pitchFamily="18" charset="0"/>
                            </a:rPr>
                          </m:ctrlPr>
                        </m:dPr>
                        <m:e>
                          <m:r>
                            <a:rPr lang="en-US" altLang="ko-Kore-KR" sz="1800" b="0" i="1" smtClean="0">
                              <a:solidFill>
                                <a:srgbClr val="0000FF"/>
                              </a:solidFill>
                              <a:latin typeface="Cambria Math" panose="02040503050406030204" pitchFamily="18" charset="0"/>
                            </a:rPr>
                            <m:t>𝑥</m:t>
                          </m:r>
                        </m:e>
                      </m:d>
                      <m:r>
                        <a:rPr lang="en-US" altLang="ko-Kore-KR" sz="1800" b="0" i="1" smtClean="0">
                          <a:solidFill>
                            <a:srgbClr val="0000FF"/>
                          </a:solidFill>
                          <a:latin typeface="Cambria Math" panose="02040503050406030204" pitchFamily="18" charset="0"/>
                        </a:rPr>
                        <m:t>=</m:t>
                      </m:r>
                      <m:sSub>
                        <m:sSubPr>
                          <m:ctrlPr>
                            <a:rPr lang="en-US" altLang="ko-Kore-KR" sz="1800" b="0" i="1" smtClean="0">
                              <a:solidFill>
                                <a:srgbClr val="0000FF"/>
                              </a:solidFill>
                              <a:latin typeface="Cambria Math" panose="02040503050406030204" pitchFamily="18" charset="0"/>
                            </a:rPr>
                          </m:ctrlPr>
                        </m:sSubPr>
                        <m:e>
                          <m:r>
                            <a:rPr lang="en-US" altLang="ko-Kore-KR" sz="1800" b="0" i="1" smtClean="0">
                              <a:solidFill>
                                <a:srgbClr val="0000FF"/>
                              </a:solidFill>
                              <a:latin typeface="Cambria Math" panose="02040503050406030204" pitchFamily="18" charset="0"/>
                            </a:rPr>
                            <m:t>𝑤</m:t>
                          </m:r>
                        </m:e>
                        <m:sub>
                          <m:r>
                            <a:rPr lang="en-US" altLang="ko-Kore-KR" sz="1800" b="0" i="1" smtClean="0">
                              <a:solidFill>
                                <a:srgbClr val="0000FF"/>
                              </a:solidFill>
                              <a:latin typeface="Cambria Math" panose="02040503050406030204" pitchFamily="18" charset="0"/>
                            </a:rPr>
                            <m:t>1</m:t>
                          </m:r>
                        </m:sub>
                      </m:sSub>
                      <m:r>
                        <a:rPr lang="en-US" altLang="ko-Kore-KR" sz="1800" b="0" i="1" smtClean="0">
                          <a:solidFill>
                            <a:srgbClr val="0000FF"/>
                          </a:solidFill>
                          <a:latin typeface="Cambria Math" panose="02040503050406030204" pitchFamily="18" charset="0"/>
                        </a:rPr>
                        <m:t>𝑥</m:t>
                      </m:r>
                      <m:r>
                        <a:rPr lang="en-US" altLang="ko-Kore-KR" sz="1800" b="0" i="1" smtClean="0">
                          <a:solidFill>
                            <a:srgbClr val="0000FF"/>
                          </a:solidFill>
                          <a:latin typeface="Cambria Math" panose="02040503050406030204" pitchFamily="18" charset="0"/>
                        </a:rPr>
                        <m:t>+</m:t>
                      </m:r>
                      <m:sSub>
                        <m:sSubPr>
                          <m:ctrlPr>
                            <a:rPr lang="en-US" altLang="ko-Kore-KR" sz="1800" b="0" i="1" smtClean="0">
                              <a:solidFill>
                                <a:srgbClr val="0000FF"/>
                              </a:solidFill>
                              <a:latin typeface="Cambria Math" panose="02040503050406030204" pitchFamily="18" charset="0"/>
                            </a:rPr>
                          </m:ctrlPr>
                        </m:sSubPr>
                        <m:e>
                          <m:r>
                            <a:rPr lang="en-US" altLang="ko-Kore-KR" sz="1800" b="0" i="1" smtClean="0">
                              <a:solidFill>
                                <a:srgbClr val="0000FF"/>
                              </a:solidFill>
                              <a:latin typeface="Cambria Math" panose="02040503050406030204" pitchFamily="18" charset="0"/>
                            </a:rPr>
                            <m:t>𝑤</m:t>
                          </m:r>
                        </m:e>
                        <m:sub>
                          <m:r>
                            <a:rPr lang="en-US" altLang="ko-Kore-KR" sz="1800" b="0" i="1" smtClean="0">
                              <a:solidFill>
                                <a:srgbClr val="0000FF"/>
                              </a:solidFill>
                              <a:latin typeface="Cambria Math" panose="02040503050406030204" pitchFamily="18" charset="0"/>
                            </a:rPr>
                            <m:t>0</m:t>
                          </m:r>
                        </m:sub>
                      </m:sSub>
                    </m:oMath>
                  </m:oMathPara>
                </a14:m>
                <a:endParaRPr lang="en-US" altLang="ko-KR" sz="1800" b="0" dirty="0"/>
              </a:p>
              <a:p>
                <a:pPr marL="285750" indent="-285750">
                  <a:lnSpc>
                    <a:spcPct val="100000"/>
                  </a:lnSpc>
                  <a:buFont typeface="Wingdings" pitchFamily="2" charset="2"/>
                  <a:buChar char="Ø"/>
                </a:pPr>
                <a:r>
                  <a:rPr lang="en-US" altLang="ko-KR" sz="1800" b="0" dirty="0"/>
                  <a:t>The task of finding the </a:t>
                </a:r>
                <a14:m>
                  <m:oMath xmlns:m="http://schemas.openxmlformats.org/officeDocument/2006/math">
                    <m:sSub>
                      <m:sSubPr>
                        <m:ctrlPr>
                          <a:rPr lang="en-US" altLang="ko-KR" sz="1800" b="0" i="1">
                            <a:solidFill>
                              <a:srgbClr val="0000FF"/>
                            </a:solidFill>
                            <a:latin typeface="Cambria Math" panose="02040503050406030204" pitchFamily="18" charset="0"/>
                          </a:rPr>
                        </m:ctrlPr>
                      </m:sSubPr>
                      <m:e>
                        <m:r>
                          <a:rPr lang="en-US" altLang="ko-KR" sz="1800" b="0" i="1">
                            <a:solidFill>
                              <a:srgbClr val="0000FF"/>
                            </a:solidFill>
                            <a:latin typeface="Cambria Math" panose="02040503050406030204" pitchFamily="18" charset="0"/>
                          </a:rPr>
                          <m:t>h</m:t>
                        </m:r>
                      </m:e>
                      <m:sub>
                        <m:r>
                          <a:rPr lang="en-US" altLang="ko-KR" sz="1800" b="1" i="0">
                            <a:solidFill>
                              <a:srgbClr val="0000FF"/>
                            </a:solidFill>
                            <a:latin typeface="Cambria Math" panose="02040503050406030204" pitchFamily="18" charset="0"/>
                          </a:rPr>
                          <m:t>𝐰</m:t>
                        </m:r>
                      </m:sub>
                    </m:sSub>
                  </m:oMath>
                </a14:m>
                <a:r>
                  <a:rPr lang="en-US" altLang="ko-KR" sz="1800" b="0" dirty="0">
                    <a:solidFill>
                      <a:srgbClr val="0000FF"/>
                    </a:solidFill>
                  </a:rPr>
                  <a:t> </a:t>
                </a:r>
                <a:r>
                  <a:rPr lang="en-US" altLang="ko-KR" sz="1800" b="0" dirty="0"/>
                  <a:t>that best fits these data is called </a:t>
                </a:r>
                <a:r>
                  <a:rPr lang="en-US" altLang="ko-KR" sz="1800" dirty="0"/>
                  <a:t>linear regression.</a:t>
                </a:r>
              </a:p>
              <a:p>
                <a:pPr marL="0" indent="0">
                  <a:lnSpc>
                    <a:spcPct val="100000"/>
                  </a:lnSpc>
                  <a:buNone/>
                </a:pPr>
                <a:endParaRPr lang="en-US" altLang="ko-KR" sz="18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3444152" cy="4032448"/>
              </a:xfrm>
              <a:blipFill>
                <a:blip r:embed="rId2"/>
                <a:stretch>
                  <a:fillRect l="-733" t="-629"/>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1AC94EB0-D878-BD4B-97A7-F6DAB43D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987574"/>
            <a:ext cx="5159274" cy="3528392"/>
          </a:xfrm>
          <a:prstGeom prst="rect">
            <a:avLst/>
          </a:prstGeom>
        </p:spPr>
      </p:pic>
    </p:spTree>
    <p:extLst>
      <p:ext uri="{BB962C8B-B14F-4D97-AF65-F5344CB8AC3E}">
        <p14:creationId xmlns:p14="http://schemas.microsoft.com/office/powerpoint/2010/main" val="2724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Introduction: Machine Learning</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548826" cy="4176464"/>
          </a:xfrm>
        </p:spPr>
        <p:txBody>
          <a:bodyPr/>
          <a:lstStyle/>
          <a:p>
            <a:pPr>
              <a:lnSpc>
                <a:spcPts val="2000"/>
              </a:lnSpc>
              <a:buFont typeface="Wingdings" pitchFamily="2" charset="2"/>
              <a:buChar char="q"/>
            </a:pPr>
            <a:r>
              <a:rPr lang="en-US" altLang="ko-Kore-KR" sz="1800" dirty="0"/>
              <a:t>Knowledge Representation and Reasoning</a:t>
            </a:r>
            <a:r>
              <a:rPr lang="ko-KR" altLang="en-US" sz="1800" dirty="0"/>
              <a:t> </a:t>
            </a:r>
            <a:r>
              <a:rPr lang="en" altLang="ko-Kore-KR" sz="1800" dirty="0"/>
              <a:t>(</a:t>
            </a:r>
            <a:r>
              <a:rPr lang="en" altLang="ko-Kore-KR" sz="1800" dirty="0">
                <a:solidFill>
                  <a:srgbClr val="7030A0"/>
                </a:solidFill>
              </a:rPr>
              <a:t>Previous lectures</a:t>
            </a:r>
            <a:r>
              <a:rPr lang="en" altLang="ko-Kore-KR" sz="1800" dirty="0"/>
              <a:t>)</a:t>
            </a:r>
          </a:p>
          <a:p>
            <a:pPr lvl="1">
              <a:lnSpc>
                <a:spcPts val="2000"/>
              </a:lnSpc>
              <a:buFont typeface="Wingdings" pitchFamily="2" charset="2"/>
              <a:buChar char="§"/>
            </a:pPr>
            <a:r>
              <a:rPr lang="en" altLang="ko-Kore-KR" sz="1800" dirty="0"/>
              <a:t>How to build a </a:t>
            </a:r>
            <a:r>
              <a:rPr lang="en" altLang="ko-Kore-KR" sz="1800" dirty="0">
                <a:solidFill>
                  <a:srgbClr val="0000FF"/>
                </a:solidFill>
              </a:rPr>
              <a:t>model of the world </a:t>
            </a:r>
            <a:r>
              <a:rPr lang="en" altLang="ko-Kore-KR" sz="1800" dirty="0"/>
              <a:t>(or to represent the knowledge about the world).</a:t>
            </a:r>
            <a:endParaRPr lang="en-US" sz="1400" dirty="0"/>
          </a:p>
          <a:p>
            <a:pPr lvl="1">
              <a:lnSpc>
                <a:spcPts val="2000"/>
              </a:lnSpc>
              <a:buFont typeface="Wingdings" pitchFamily="2" charset="2"/>
              <a:buChar char="§"/>
            </a:pPr>
            <a:r>
              <a:rPr lang="en-US" sz="1800" dirty="0"/>
              <a:t>How to make inferences (using the model) to predict the world</a:t>
            </a:r>
          </a:p>
          <a:p>
            <a:pPr lvl="1">
              <a:lnSpc>
                <a:spcPts val="2000"/>
              </a:lnSpc>
              <a:buFont typeface="Wingdings" pitchFamily="2" charset="2"/>
              <a:buChar char="§"/>
            </a:pPr>
            <a:r>
              <a:rPr lang="en-US" sz="1800" dirty="0">
                <a:solidFill>
                  <a:srgbClr val="C00000"/>
                </a:solidFill>
              </a:rPr>
              <a:t>The models (or representations) were usually designed or built manually (not automatically).</a:t>
            </a:r>
          </a:p>
          <a:p>
            <a:pPr>
              <a:lnSpc>
                <a:spcPts val="2000"/>
              </a:lnSpc>
              <a:buFont typeface="Wingdings" pitchFamily="2" charset="2"/>
              <a:buChar char="q"/>
            </a:pPr>
            <a:r>
              <a:rPr lang="en-US" altLang="ko-Kore-KR" sz="1800" dirty="0"/>
              <a:t>Machine Learning </a:t>
            </a:r>
            <a:r>
              <a:rPr lang="en" altLang="ko-Kore-KR" sz="1800" dirty="0"/>
              <a:t>(</a:t>
            </a:r>
            <a:r>
              <a:rPr lang="en" altLang="ko-Kore-KR" sz="1800" dirty="0">
                <a:solidFill>
                  <a:schemeClr val="accent3"/>
                </a:solidFill>
              </a:rPr>
              <a:t>This lecture</a:t>
            </a:r>
            <a:r>
              <a:rPr lang="en" altLang="ko-Kore-KR" sz="1800" dirty="0"/>
              <a:t>)</a:t>
            </a:r>
            <a:endParaRPr lang="en-US" sz="1800" dirty="0"/>
          </a:p>
          <a:p>
            <a:pPr lvl="1">
              <a:lnSpc>
                <a:spcPts val="2000"/>
              </a:lnSpc>
              <a:buFont typeface="Wingdings" pitchFamily="2" charset="2"/>
              <a:buChar char="§"/>
            </a:pPr>
            <a:r>
              <a:rPr lang="en-US" sz="1800" dirty="0"/>
              <a:t>We describe agents that can </a:t>
            </a:r>
            <a:r>
              <a:rPr lang="en-US" sz="1800" dirty="0">
                <a:solidFill>
                  <a:srgbClr val="0000FF"/>
                </a:solidFill>
              </a:rPr>
              <a:t>improve their behavior </a:t>
            </a:r>
            <a:r>
              <a:rPr lang="en-US" sz="1800" dirty="0"/>
              <a:t>through diligent study of </a:t>
            </a:r>
            <a:r>
              <a:rPr lang="en-US" sz="1800" dirty="0">
                <a:solidFill>
                  <a:srgbClr val="0000FF"/>
                </a:solidFill>
              </a:rPr>
              <a:t>past experiences </a:t>
            </a:r>
            <a:r>
              <a:rPr lang="en-US" sz="1800" dirty="0"/>
              <a:t>and </a:t>
            </a:r>
            <a:r>
              <a:rPr lang="en-US" sz="1800" dirty="0">
                <a:solidFill>
                  <a:srgbClr val="0000FF"/>
                </a:solidFill>
              </a:rPr>
              <a:t>predictions</a:t>
            </a:r>
            <a:r>
              <a:rPr lang="en-US" sz="1800" dirty="0"/>
              <a:t> about the future.</a:t>
            </a:r>
          </a:p>
          <a:p>
            <a:pPr lvl="1">
              <a:lnSpc>
                <a:spcPts val="2000"/>
              </a:lnSpc>
              <a:buFont typeface="Wingdings" pitchFamily="2" charset="2"/>
              <a:buChar char="§"/>
            </a:pPr>
            <a:r>
              <a:rPr lang="en-US" altLang="ko-KR" sz="1800" dirty="0">
                <a:solidFill>
                  <a:srgbClr val="C00000"/>
                </a:solidFill>
              </a:rPr>
              <a:t>Machine learning builds the models (or representations) </a:t>
            </a:r>
            <a:r>
              <a:rPr lang="en-US" altLang="ko-KR" sz="1800" dirty="0"/>
              <a:t>automatically from data.</a:t>
            </a:r>
            <a:endParaRPr lang="en-US" sz="1800" dirty="0"/>
          </a:p>
          <a:p>
            <a:pPr lvl="1">
              <a:lnSpc>
                <a:spcPts val="2000"/>
              </a:lnSpc>
              <a:buFont typeface="Wingdings" pitchFamily="2" charset="2"/>
              <a:buChar char="§"/>
            </a:pPr>
            <a:r>
              <a:rPr lang="en-US" sz="1800" dirty="0"/>
              <a:t>Decision trees, linear models, nonparametric models, ensemble models, etc.</a:t>
            </a:r>
          </a:p>
          <a:p>
            <a:pPr>
              <a:lnSpc>
                <a:spcPts val="2000"/>
              </a:lnSpc>
              <a:buFont typeface="Wingdings" pitchFamily="2" charset="2"/>
              <a:buChar char="q"/>
            </a:pPr>
            <a:r>
              <a:rPr lang="en" altLang="ko-Kore-KR" sz="1800" dirty="0"/>
              <a:t>Why we care about </a:t>
            </a:r>
            <a:r>
              <a:rPr lang="en" altLang="ko-Kore-KR" sz="1800" dirty="0">
                <a:solidFill>
                  <a:srgbClr val="0000FF"/>
                </a:solidFill>
              </a:rPr>
              <a:t>machine learning</a:t>
            </a:r>
            <a:r>
              <a:rPr lang="en" altLang="ko-Kore-KR" sz="1800" dirty="0"/>
              <a:t>?</a:t>
            </a:r>
            <a:endParaRPr lang="en-US" sz="1800" dirty="0"/>
          </a:p>
          <a:p>
            <a:pPr lvl="1">
              <a:lnSpc>
                <a:spcPts val="2000"/>
              </a:lnSpc>
              <a:buFont typeface="Wingdings" pitchFamily="2" charset="2"/>
              <a:buChar char="§"/>
            </a:pPr>
            <a:r>
              <a:rPr lang="en-US" sz="1800" dirty="0"/>
              <a:t>The designers cannot anticipate </a:t>
            </a:r>
            <a:r>
              <a:rPr lang="en-US" sz="1800" dirty="0">
                <a:solidFill>
                  <a:srgbClr val="0000FF"/>
                </a:solidFill>
              </a:rPr>
              <a:t>all possible future </a:t>
            </a:r>
            <a:r>
              <a:rPr lang="en-US" sz="1800" dirty="0"/>
              <a:t>situations</a:t>
            </a:r>
          </a:p>
          <a:p>
            <a:pPr lvl="1">
              <a:lnSpc>
                <a:spcPts val="2000"/>
              </a:lnSpc>
              <a:buFont typeface="Wingdings" pitchFamily="2" charset="2"/>
              <a:buChar char="§"/>
            </a:pPr>
            <a:r>
              <a:rPr lang="en-US" sz="1800" dirty="0"/>
              <a:t>Sometimes the designers have no idea how to </a:t>
            </a:r>
            <a:r>
              <a:rPr lang="en-US" sz="1800" dirty="0">
                <a:solidFill>
                  <a:srgbClr val="0000FF"/>
                </a:solidFill>
              </a:rPr>
              <a:t>program a solution </a:t>
            </a:r>
            <a:r>
              <a:rPr lang="en-US" sz="1800" dirty="0"/>
              <a:t>themselves</a:t>
            </a:r>
          </a:p>
        </p:txBody>
      </p:sp>
    </p:spTree>
    <p:extLst>
      <p:ext uri="{BB962C8B-B14F-4D97-AF65-F5344CB8AC3E}">
        <p14:creationId xmlns:p14="http://schemas.microsoft.com/office/powerpoint/2010/main" val="366943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(2/10)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Univariate linear regression</a:t>
                </a:r>
              </a:p>
              <a:p>
                <a:pPr>
                  <a:lnSpc>
                    <a:spcPct val="100000"/>
                  </a:lnSpc>
                  <a:buFont typeface="Wingdings" pitchFamily="2" charset="2"/>
                  <a:buChar char="Ø"/>
                </a:pPr>
                <a:r>
                  <a:rPr lang="en-US" altLang="ko-KR" sz="1600" b="0" dirty="0"/>
                  <a:t>To fit a line to the data, all we have to do is find the values of the weights </a:t>
                </a:r>
                <a14:m>
                  <m:oMath xmlns:m="http://schemas.openxmlformats.org/officeDocument/2006/math">
                    <m:sSub>
                      <m:sSubPr>
                        <m:ctrlPr>
                          <a:rPr lang="en-US" altLang="ko-KR" sz="1600" b="0" i="1" dirty="0">
                            <a:solidFill>
                              <a:srgbClr val="0000FF"/>
                            </a:solidFill>
                            <a:latin typeface="Cambria Math" panose="02040503050406030204" pitchFamily="18" charset="0"/>
                          </a:rPr>
                        </m:ctrlPr>
                      </m:sSubPr>
                      <m:e>
                        <m:r>
                          <a:rPr lang="en-US" altLang="ko-KR" sz="1600" b="0" i="1" dirty="0">
                            <a:solidFill>
                              <a:srgbClr val="0000FF"/>
                            </a:solidFill>
                            <a:latin typeface="Cambria Math" panose="02040503050406030204" pitchFamily="18" charset="0"/>
                          </a:rPr>
                          <m:t>&lt;</m:t>
                        </m:r>
                        <m:r>
                          <a:rPr lang="en-US" altLang="ko-KR" sz="1600" b="0" i="1" dirty="0">
                            <a:solidFill>
                              <a:srgbClr val="0000FF"/>
                            </a:solidFill>
                            <a:latin typeface="Cambria Math" panose="02040503050406030204" pitchFamily="18" charset="0"/>
                          </a:rPr>
                          <m:t>𝑤</m:t>
                        </m:r>
                      </m:e>
                      <m:sub>
                        <m:r>
                          <a:rPr lang="en-US" altLang="ko-KR" sz="1600" b="0" i="1" dirty="0">
                            <a:solidFill>
                              <a:srgbClr val="0000FF"/>
                            </a:solidFill>
                            <a:latin typeface="Cambria Math" panose="02040503050406030204" pitchFamily="18" charset="0"/>
                          </a:rPr>
                          <m:t>0</m:t>
                        </m:r>
                      </m:sub>
                    </m:sSub>
                  </m:oMath>
                </a14:m>
                <a:r>
                  <a:rPr lang="en-US" altLang="ko-KR" sz="1600" b="0" dirty="0">
                    <a:solidFill>
                      <a:srgbClr val="0000FF"/>
                    </a:solidFill>
                  </a:rPr>
                  <a:t>, </a:t>
                </a:r>
                <a14:m>
                  <m:oMath xmlns:m="http://schemas.openxmlformats.org/officeDocument/2006/math">
                    <m:sSub>
                      <m:sSubPr>
                        <m:ctrlPr>
                          <a:rPr lang="en-US" altLang="ko-KR" sz="1600" b="0" i="1" dirty="0">
                            <a:solidFill>
                              <a:srgbClr val="0000FF"/>
                            </a:solidFill>
                            <a:latin typeface="Cambria Math" panose="02040503050406030204" pitchFamily="18" charset="0"/>
                          </a:rPr>
                        </m:ctrlPr>
                      </m:sSubPr>
                      <m:e>
                        <m:r>
                          <a:rPr lang="en-US" altLang="ko-KR" sz="1600" b="0" i="1" dirty="0">
                            <a:solidFill>
                              <a:srgbClr val="0000FF"/>
                            </a:solidFill>
                            <a:latin typeface="Cambria Math" panose="02040503050406030204" pitchFamily="18" charset="0"/>
                          </a:rPr>
                          <m:t>𝑤</m:t>
                        </m:r>
                      </m:e>
                      <m:sub>
                        <m:r>
                          <a:rPr lang="en-US" altLang="ko-KR" sz="1600" b="0" i="1" dirty="0">
                            <a:solidFill>
                              <a:srgbClr val="0000FF"/>
                            </a:solidFill>
                            <a:latin typeface="Cambria Math" panose="02040503050406030204" pitchFamily="18" charset="0"/>
                          </a:rPr>
                          <m:t>1</m:t>
                        </m:r>
                      </m:sub>
                    </m:sSub>
                    <m:r>
                      <a:rPr lang="en-US" altLang="ko-KR" sz="1600" b="0" i="1" dirty="0">
                        <a:solidFill>
                          <a:srgbClr val="0000FF"/>
                        </a:solidFill>
                        <a:latin typeface="Cambria Math" panose="02040503050406030204" pitchFamily="18" charset="0"/>
                      </a:rPr>
                      <m:t>&gt;</m:t>
                    </m:r>
                    <m:r>
                      <a:rPr lang="en-US" altLang="ko-KR" sz="1600" b="0" dirty="0">
                        <a:solidFill>
                          <a:srgbClr val="0000FF"/>
                        </a:solidFill>
                        <a:latin typeface="Cambria Math" panose="02040503050406030204" pitchFamily="18" charset="0"/>
                      </a:rPr>
                      <m:t> </m:t>
                    </m:r>
                  </m:oMath>
                </a14:m>
                <a:r>
                  <a:rPr lang="en-US" altLang="ko-KR" sz="1600" b="0" dirty="0"/>
                  <a:t>that minimize the empirical loss.</a:t>
                </a:r>
              </a:p>
              <a:p>
                <a:pPr>
                  <a:lnSpc>
                    <a:spcPct val="100000"/>
                  </a:lnSpc>
                  <a:buFont typeface="Wingdings" pitchFamily="2" charset="2"/>
                  <a:buChar char="Ø"/>
                </a:pPr>
                <a:r>
                  <a:rPr lang="en" altLang="ko-Kore-KR" sz="1600" b="0" dirty="0"/>
                  <a:t>It is traditional to use the </a:t>
                </a:r>
                <a:r>
                  <a:rPr lang="en" altLang="ko-Kore-KR" sz="1600" b="0" dirty="0">
                    <a:solidFill>
                      <a:srgbClr val="0000FF"/>
                    </a:solidFill>
                  </a:rPr>
                  <a:t>squared-error loss function, </a:t>
                </a:r>
                <a:r>
                  <a:rPr lang="en" altLang="ko-Kore-KR" sz="1600" b="0" i="1" dirty="0">
                    <a:solidFill>
                      <a:srgbClr val="0000FF"/>
                    </a:solidFill>
                  </a:rPr>
                  <a:t>L</a:t>
                </a:r>
                <a:r>
                  <a:rPr lang="en" altLang="ko-Kore-KR" sz="1600" b="0" baseline="-25000" dirty="0">
                    <a:solidFill>
                      <a:srgbClr val="0000FF"/>
                    </a:solidFill>
                  </a:rPr>
                  <a:t>2</a:t>
                </a:r>
                <a:r>
                  <a:rPr lang="en" altLang="ko-Kore-KR" sz="1600" b="0" dirty="0"/>
                  <a:t>:</a:t>
                </a:r>
              </a:p>
              <a:p>
                <a:pPr>
                  <a:buFont typeface="Wingdings" pitchFamily="2" charset="2"/>
                  <a:buChar char="Ø"/>
                </a:pPr>
                <a:endParaRPr lang="en" altLang="ko-Kore-KR" sz="2000" b="0" dirty="0"/>
              </a:p>
              <a:p>
                <a:pPr>
                  <a:buFont typeface="Wingdings" pitchFamily="2" charset="2"/>
                  <a:buChar char="Ø"/>
                </a:pPr>
                <a:endParaRPr lang="en" altLang="ko-Kore-KR" sz="20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4176464"/>
              </a:xfrm>
              <a:blipFill>
                <a:blip r:embed="rId2"/>
                <a:stretch>
                  <a:fillRect l="-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94D873-A33B-9568-F77D-67E8CA1481F9}"/>
                  </a:ext>
                </a:extLst>
              </p:cNvPr>
              <p:cNvSpPr txBox="1"/>
              <p:nvPr/>
            </p:nvSpPr>
            <p:spPr>
              <a:xfrm>
                <a:off x="1284004" y="3075806"/>
                <a:ext cx="6575992" cy="999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ore-KR" sz="1400" b="0" i="1">
                          <a:latin typeface="Cambria Math" panose="02040503050406030204" pitchFamily="18" charset="0"/>
                        </a:rPr>
                        <m:t>𝐿𝑜𝑠𝑠</m:t>
                      </m:r>
                      <m:d>
                        <m:dPr>
                          <m:ctrlPr>
                            <a:rPr lang="en-US" altLang="ko-Kore-KR" sz="1400" b="0" i="1">
                              <a:latin typeface="Cambria Math" panose="02040503050406030204" pitchFamily="18" charset="0"/>
                            </a:rPr>
                          </m:ctrlPr>
                        </m:dPr>
                        <m:e>
                          <m:sSub>
                            <m:sSubPr>
                              <m:ctrlPr>
                                <a:rPr lang="en-US" altLang="ko-Kore-KR" sz="1400" i="1">
                                  <a:latin typeface="Cambria Math" panose="02040503050406030204" pitchFamily="18" charset="0"/>
                                </a:rPr>
                              </m:ctrlPr>
                            </m:sSubPr>
                            <m:e>
                              <m:r>
                                <a:rPr lang="en-US" altLang="ko-Kore-KR" sz="1400" b="0" i="1">
                                  <a:latin typeface="Cambria Math" panose="02040503050406030204" pitchFamily="18" charset="0"/>
                                </a:rPr>
                                <m:t>h</m:t>
                              </m:r>
                            </m:e>
                            <m:sub>
                              <m:r>
                                <a:rPr lang="en-US" altLang="ko-Kore-KR" sz="1400" i="1">
                                  <a:latin typeface="Cambria Math" panose="02040503050406030204" pitchFamily="18" charset="0"/>
                                </a:rPr>
                                <m:t>𝒘</m:t>
                              </m:r>
                            </m:sub>
                          </m:sSub>
                        </m:e>
                      </m:d>
                      <m:r>
                        <a:rPr lang="en-US" altLang="ko-Kore-KR" sz="1400" b="0" i="1">
                          <a:latin typeface="Cambria Math" panose="02040503050406030204" pitchFamily="18" charset="0"/>
                        </a:rPr>
                        <m:t>=</m:t>
                      </m:r>
                      <m:nary>
                        <m:naryPr>
                          <m:chr m:val="∑"/>
                          <m:ctrlPr>
                            <a:rPr lang="en-US" altLang="ko-Kore-KR" sz="1400" b="0" i="1">
                              <a:latin typeface="Cambria Math" panose="02040503050406030204" pitchFamily="18" charset="0"/>
                            </a:rPr>
                          </m:ctrlPr>
                        </m:naryPr>
                        <m:sub>
                          <m:r>
                            <m:rPr>
                              <m:brk m:alnAt="23"/>
                            </m:rPr>
                            <a:rPr lang="en-US" altLang="ko-Kore-KR" sz="1400" b="0" i="1">
                              <a:latin typeface="Cambria Math" panose="02040503050406030204" pitchFamily="18" charset="0"/>
                            </a:rPr>
                            <m:t>𝑗</m:t>
                          </m:r>
                          <m:r>
                            <a:rPr lang="en-US" altLang="ko-Kore-KR" sz="1400" b="0" i="1">
                              <a:latin typeface="Cambria Math" panose="02040503050406030204" pitchFamily="18" charset="0"/>
                            </a:rPr>
                            <m:t>=1</m:t>
                          </m:r>
                        </m:sub>
                        <m:sup>
                          <m:r>
                            <a:rPr lang="en-US" altLang="ko-Kore-KR" sz="1400" b="0" i="1">
                              <a:latin typeface="Cambria Math" panose="02040503050406030204" pitchFamily="18" charset="0"/>
                            </a:rPr>
                            <m:t>𝑁</m:t>
                          </m:r>
                        </m:sup>
                        <m:e>
                          <m:sSub>
                            <m:sSubPr>
                              <m:ctrlPr>
                                <a:rPr lang="en-US" altLang="ko-Kore-KR" sz="1400" b="0" i="1">
                                  <a:latin typeface="Cambria Math" panose="02040503050406030204" pitchFamily="18" charset="0"/>
                                </a:rPr>
                              </m:ctrlPr>
                            </m:sSubPr>
                            <m:e>
                              <m:r>
                                <a:rPr lang="en-US" altLang="ko-Kore-KR" sz="1400" b="0" i="1">
                                  <a:latin typeface="Cambria Math" panose="02040503050406030204" pitchFamily="18" charset="0"/>
                                </a:rPr>
                                <m:t>𝐿</m:t>
                              </m:r>
                            </m:e>
                            <m:sub>
                              <m:r>
                                <a:rPr lang="en-US" altLang="ko-Kore-KR" sz="1400" b="0" i="1">
                                  <a:latin typeface="Cambria Math" panose="02040503050406030204" pitchFamily="18" charset="0"/>
                                </a:rPr>
                                <m:t>2</m:t>
                              </m:r>
                            </m:sub>
                          </m:sSub>
                          <m:r>
                            <a:rPr lang="en-US" altLang="ko-Kore-KR" sz="140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𝑦</m:t>
                              </m:r>
                            </m:e>
                            <m:sub>
                              <m:r>
                                <a:rPr lang="en-US" altLang="ko-Kore-KR" sz="1400" i="1">
                                  <a:latin typeface="Cambria Math" panose="02040503050406030204" pitchFamily="18" charset="0"/>
                                </a:rPr>
                                <m:t>𝑗</m:t>
                              </m:r>
                            </m:sub>
                          </m:sSub>
                          <m:r>
                            <a:rPr lang="en-US" altLang="ko-Kore-KR" sz="140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h</m:t>
                              </m:r>
                            </m:e>
                            <m:sub>
                              <m:r>
                                <a:rPr lang="en-US" altLang="ko-Kore-KR" sz="1400" i="1">
                                  <a:latin typeface="Cambria Math" panose="02040503050406030204" pitchFamily="18" charset="0"/>
                                </a:rPr>
                                <m:t>𝒘</m:t>
                              </m:r>
                            </m:sub>
                          </m:sSub>
                          <m:r>
                            <a:rPr lang="en-US" altLang="ko-Kore-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b="0" i="1">
                                  <a:latin typeface="Cambria Math" panose="02040503050406030204" pitchFamily="18" charset="0"/>
                                </a:rPr>
                                <m:t>𝑥</m:t>
                              </m:r>
                            </m:e>
                            <m:sub>
                              <m:r>
                                <a:rPr lang="en-US" altLang="ko-KR" sz="1400" b="0" i="1">
                                  <a:latin typeface="Cambria Math" panose="02040503050406030204" pitchFamily="18" charset="0"/>
                                </a:rPr>
                                <m:t>𝑗</m:t>
                              </m:r>
                            </m:sub>
                          </m:sSub>
                          <m:r>
                            <m:rPr>
                              <m:nor/>
                            </m:rPr>
                            <a:rPr lang="en-US" altLang="ko-Kore-KR" sz="1400" dirty="0"/>
                            <m:t>)</m:t>
                          </m:r>
                          <m:r>
                            <a:rPr lang="en-US" altLang="ko-Kore-KR" sz="1400" b="0" i="1" dirty="0">
                              <a:latin typeface="Cambria Math" panose="02040503050406030204" pitchFamily="18" charset="0"/>
                            </a:rPr>
                            <m:t>)</m:t>
                          </m:r>
                        </m:e>
                      </m:nary>
                      <m:r>
                        <a:rPr lang="en-US" altLang="ko-Kore-KR" sz="1400" b="0" i="1">
                          <a:latin typeface="Cambria Math" panose="02040503050406030204" pitchFamily="18" charset="0"/>
                        </a:rPr>
                        <m:t>=</m:t>
                      </m:r>
                      <m:nary>
                        <m:naryPr>
                          <m:chr m:val="∑"/>
                          <m:ctrlPr>
                            <a:rPr lang="en-US" altLang="ko-Kore-KR" sz="1400" i="1">
                              <a:latin typeface="Cambria Math" panose="02040503050406030204" pitchFamily="18" charset="0"/>
                            </a:rPr>
                          </m:ctrlPr>
                        </m:naryPr>
                        <m:sub>
                          <m:r>
                            <m:rPr>
                              <m:brk m:alnAt="23"/>
                            </m:rPr>
                            <a:rPr lang="en-US" altLang="ko-Kore-KR" sz="1400" i="1">
                              <a:latin typeface="Cambria Math" panose="02040503050406030204" pitchFamily="18" charset="0"/>
                            </a:rPr>
                            <m:t>𝑗</m:t>
                          </m:r>
                          <m:r>
                            <a:rPr lang="en-US" altLang="ko-Kore-KR" sz="1400" i="1">
                              <a:latin typeface="Cambria Math" panose="02040503050406030204" pitchFamily="18" charset="0"/>
                            </a:rPr>
                            <m:t>=1</m:t>
                          </m:r>
                        </m:sub>
                        <m:sup>
                          <m:r>
                            <a:rPr lang="en-US" altLang="ko-Kore-KR" sz="1400" i="1">
                              <a:latin typeface="Cambria Math" panose="02040503050406030204" pitchFamily="18" charset="0"/>
                            </a:rPr>
                            <m:t>𝑁</m:t>
                          </m:r>
                        </m:sup>
                        <m:e>
                          <m:sSup>
                            <m:sSupPr>
                              <m:ctrlPr>
                                <a:rPr lang="en-US" altLang="ko-Kore-KR" sz="1400" i="1">
                                  <a:latin typeface="Cambria Math" panose="02040503050406030204" pitchFamily="18" charset="0"/>
                                </a:rPr>
                              </m:ctrlPr>
                            </m:sSupPr>
                            <m:e>
                              <m:r>
                                <a:rPr lang="en-US" altLang="ko-Kore-KR" sz="140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𝑦</m:t>
                                  </m:r>
                                </m:e>
                                <m:sub>
                                  <m:r>
                                    <a:rPr lang="en-US" altLang="ko-Kore-KR" sz="1400" i="1">
                                      <a:latin typeface="Cambria Math" panose="02040503050406030204" pitchFamily="18" charset="0"/>
                                    </a:rPr>
                                    <m:t>𝑗</m:t>
                                  </m:r>
                                </m:sub>
                              </m:sSub>
                              <m:r>
                                <a:rPr lang="en-US" altLang="ko-Kore-KR" sz="140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h</m:t>
                                  </m:r>
                                </m:e>
                                <m:sub>
                                  <m:r>
                                    <a:rPr lang="en-US" altLang="ko-Kore-KR" sz="1400" i="1">
                                      <a:latin typeface="Cambria Math" panose="02040503050406030204" pitchFamily="18" charset="0"/>
                                    </a:rPr>
                                    <m:t>𝒘</m:t>
                                  </m:r>
                                </m:sub>
                              </m:sSub>
                              <m:d>
                                <m:dPr>
                                  <m:ctrlPr>
                                    <a:rPr lang="en-US" altLang="ko-Kore-KR" sz="1400" i="1">
                                      <a:latin typeface="Cambria Math" panose="02040503050406030204" pitchFamily="18" charset="0"/>
                                    </a:rPr>
                                  </m:ctrlPr>
                                </m:dPr>
                                <m:e>
                                  <m:sSub>
                                    <m:sSubPr>
                                      <m:ctrlPr>
                                        <a:rPr lang="en-US" altLang="ko-KR" sz="1400" i="1">
                                          <a:latin typeface="Cambria Math" panose="02040503050406030204" pitchFamily="18" charset="0"/>
                                        </a:rPr>
                                      </m:ctrlPr>
                                    </m:sSubPr>
                                    <m:e>
                                      <m:r>
                                        <a:rPr lang="en-US" altLang="ko-KR" sz="1400" b="0" i="1">
                                          <a:latin typeface="Cambria Math" panose="02040503050406030204" pitchFamily="18" charset="0"/>
                                        </a:rPr>
                                        <m:t>𝑥</m:t>
                                      </m:r>
                                    </m:e>
                                    <m:sub>
                                      <m:r>
                                        <a:rPr lang="en-US" altLang="ko-KR" sz="1400" i="1">
                                          <a:latin typeface="Cambria Math" panose="02040503050406030204" pitchFamily="18" charset="0"/>
                                        </a:rPr>
                                        <m:t>𝑗</m:t>
                                      </m:r>
                                    </m:sub>
                                  </m:sSub>
                                </m:e>
                              </m:d>
                              <m:r>
                                <a:rPr lang="en-US" altLang="ko-KR" sz="1400" b="0" i="1">
                                  <a:latin typeface="Cambria Math" panose="02040503050406030204" pitchFamily="18" charset="0"/>
                                </a:rPr>
                                <m:t>)</m:t>
                              </m:r>
                            </m:e>
                            <m:sup>
                              <m:r>
                                <a:rPr lang="en-US" altLang="ko-Kore-KR" sz="1400" b="0" i="1">
                                  <a:latin typeface="Cambria Math" panose="02040503050406030204" pitchFamily="18" charset="0"/>
                                </a:rPr>
                                <m:t>2</m:t>
                              </m:r>
                            </m:sup>
                          </m:sSup>
                        </m:e>
                      </m:nary>
                      <m:r>
                        <a:rPr lang="en-US" altLang="ko-Kore-KR" sz="1400" b="0" i="1" dirty="0">
                          <a:latin typeface="Cambria Math" panose="02040503050406030204" pitchFamily="18" charset="0"/>
                        </a:rPr>
                        <m:t>=</m:t>
                      </m:r>
                      <m:nary>
                        <m:naryPr>
                          <m:chr m:val="∑"/>
                          <m:ctrlPr>
                            <a:rPr lang="en-US" altLang="ko-Kore-KR" sz="1400" i="1">
                              <a:latin typeface="Cambria Math" panose="02040503050406030204" pitchFamily="18" charset="0"/>
                            </a:rPr>
                          </m:ctrlPr>
                        </m:naryPr>
                        <m:sub>
                          <m:r>
                            <m:rPr>
                              <m:brk m:alnAt="23"/>
                            </m:rPr>
                            <a:rPr lang="en-US" altLang="ko-Kore-KR" sz="1400" i="1">
                              <a:latin typeface="Cambria Math" panose="02040503050406030204" pitchFamily="18" charset="0"/>
                            </a:rPr>
                            <m:t>𝑗</m:t>
                          </m:r>
                          <m:r>
                            <a:rPr lang="en-US" altLang="ko-Kore-KR" sz="1400" i="1">
                              <a:latin typeface="Cambria Math" panose="02040503050406030204" pitchFamily="18" charset="0"/>
                            </a:rPr>
                            <m:t>=1</m:t>
                          </m:r>
                        </m:sub>
                        <m:sup>
                          <m:r>
                            <a:rPr lang="en-US" altLang="ko-Kore-KR" sz="1400" i="1">
                              <a:latin typeface="Cambria Math" panose="02040503050406030204" pitchFamily="18" charset="0"/>
                            </a:rPr>
                            <m:t>𝑁</m:t>
                          </m:r>
                        </m:sup>
                        <m:e>
                          <m:sSup>
                            <m:sSupPr>
                              <m:ctrlPr>
                                <a:rPr lang="en-US" altLang="ko-Kore-KR" sz="1400" i="1">
                                  <a:latin typeface="Cambria Math" panose="02040503050406030204" pitchFamily="18" charset="0"/>
                                </a:rPr>
                              </m:ctrlPr>
                            </m:sSupPr>
                            <m:e>
                              <m:r>
                                <a:rPr lang="en-US" altLang="ko-Kore-KR" sz="140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𝑦</m:t>
                                  </m:r>
                                </m:e>
                                <m:sub>
                                  <m:r>
                                    <a:rPr lang="en-US" altLang="ko-Kore-KR" sz="1400" i="1">
                                      <a:latin typeface="Cambria Math" panose="02040503050406030204" pitchFamily="18" charset="0"/>
                                    </a:rPr>
                                    <m:t>𝑗</m:t>
                                  </m:r>
                                </m:sub>
                              </m:sSub>
                              <m:r>
                                <a:rPr lang="en-US" altLang="ko-Kore-KR" sz="1400" i="1">
                                  <a:latin typeface="Cambria Math" panose="02040503050406030204" pitchFamily="18" charset="0"/>
                                </a:rPr>
                                <m:t>−</m:t>
                              </m:r>
                              <m:r>
                                <a:rPr lang="en-US" altLang="ko-Kore-KR" sz="1400" b="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b="0" i="1">
                                      <a:latin typeface="Cambria Math" panose="02040503050406030204" pitchFamily="18" charset="0"/>
                                    </a:rPr>
                                    <m:t>𝑤</m:t>
                                  </m:r>
                                </m:e>
                                <m:sub>
                                  <m:r>
                                    <a:rPr lang="en-US" altLang="ko-Kore-KR" sz="1400" b="0" i="1">
                                      <a:latin typeface="Cambria Math" panose="02040503050406030204" pitchFamily="18" charset="0"/>
                                    </a:rPr>
                                    <m:t>1</m:t>
                                  </m:r>
                                </m:sub>
                              </m:sSub>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𝑗</m:t>
                                  </m:r>
                                </m:sub>
                              </m:sSub>
                              <m:r>
                                <a:rPr lang="en-US" altLang="ko-KR" sz="1400" b="0" i="1">
                                  <a:latin typeface="Cambria Math" panose="02040503050406030204" pitchFamily="18" charset="0"/>
                                </a:rPr>
                                <m:t>+</m:t>
                              </m:r>
                              <m:sSub>
                                <m:sSubPr>
                                  <m:ctrlPr>
                                    <a:rPr lang="en-US" altLang="ko-Kore-KR" sz="1400" i="1">
                                      <a:latin typeface="Cambria Math" panose="02040503050406030204" pitchFamily="18" charset="0"/>
                                    </a:rPr>
                                  </m:ctrlPr>
                                </m:sSubPr>
                                <m:e>
                                  <m:r>
                                    <a:rPr lang="en-US" altLang="ko-Kore-KR" sz="1400" i="1">
                                      <a:latin typeface="Cambria Math" panose="02040503050406030204" pitchFamily="18" charset="0"/>
                                    </a:rPr>
                                    <m:t>𝑤</m:t>
                                  </m:r>
                                </m:e>
                                <m:sub>
                                  <m:r>
                                    <a:rPr lang="en-US" altLang="ko-Kore-KR" sz="1400" b="0" i="1">
                                      <a:latin typeface="Cambria Math" panose="02040503050406030204" pitchFamily="18" charset="0"/>
                                    </a:rPr>
                                    <m:t>0</m:t>
                                  </m:r>
                                </m:sub>
                              </m:sSub>
                              <m:r>
                                <a:rPr lang="en-US" altLang="ko-Kore-KR" sz="1400" b="0" i="1">
                                  <a:latin typeface="Cambria Math" panose="02040503050406030204" pitchFamily="18" charset="0"/>
                                </a:rPr>
                                <m:t>)</m:t>
                              </m:r>
                              <m:r>
                                <a:rPr lang="en-US" altLang="ko-KR" sz="1400" i="1">
                                  <a:latin typeface="Cambria Math" panose="02040503050406030204" pitchFamily="18" charset="0"/>
                                </a:rPr>
                                <m:t>)</m:t>
                              </m:r>
                            </m:e>
                            <m:sup>
                              <m:r>
                                <a:rPr lang="en-US" altLang="ko-Kore-KR" sz="1400" i="1">
                                  <a:latin typeface="Cambria Math" panose="02040503050406030204" pitchFamily="18" charset="0"/>
                                </a:rPr>
                                <m:t>2</m:t>
                              </m:r>
                            </m:sup>
                          </m:sSup>
                        </m:e>
                      </m:nary>
                    </m:oMath>
                  </m:oMathPara>
                </a14:m>
                <a:endParaRPr lang="en" altLang="ko-Kore-KR" sz="1400" b="0" dirty="0"/>
              </a:p>
              <a:p>
                <a:pPr>
                  <a:buFont typeface="Wingdings" pitchFamily="2" charset="2"/>
                  <a:buChar char="Ø"/>
                </a:pPr>
                <a:endParaRPr lang="en" altLang="ko-Kore-KR" b="0" dirty="0"/>
              </a:p>
            </p:txBody>
          </p:sp>
        </mc:Choice>
        <mc:Fallback xmlns="">
          <p:sp>
            <p:nvSpPr>
              <p:cNvPr id="5" name="TextBox 4">
                <a:extLst>
                  <a:ext uri="{FF2B5EF4-FFF2-40B4-BE49-F238E27FC236}">
                    <a16:creationId xmlns:a16="http://schemas.microsoft.com/office/drawing/2014/main" id="{D694D873-A33B-9568-F77D-67E8CA1481F9}"/>
                  </a:ext>
                </a:extLst>
              </p:cNvPr>
              <p:cNvSpPr txBox="1">
                <a:spLocks noRot="1" noChangeAspect="1" noMove="1" noResize="1" noEditPoints="1" noAdjustHandles="1" noChangeArrowheads="1" noChangeShapeType="1" noTextEdit="1"/>
              </p:cNvSpPr>
              <p:nvPr/>
            </p:nvSpPr>
            <p:spPr>
              <a:xfrm>
                <a:off x="1284004" y="3075806"/>
                <a:ext cx="6575992" cy="999504"/>
              </a:xfrm>
              <a:prstGeom prst="rect">
                <a:avLst/>
              </a:prstGeom>
              <a:blipFill>
                <a:blip r:embed="rId3"/>
                <a:stretch>
                  <a:fillRect t="-63750" b="-73750"/>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D7BB9A9F-A236-E948-8CF8-BDB243DA3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139702"/>
            <a:ext cx="6894004" cy="2634295"/>
          </a:xfrm>
          <a:prstGeom prst="rect">
            <a:avLst/>
          </a:prstGeom>
        </p:spPr>
      </p:pic>
    </p:spTree>
    <p:extLst>
      <p:ext uri="{BB962C8B-B14F-4D97-AF65-F5344CB8AC3E}">
        <p14:creationId xmlns:p14="http://schemas.microsoft.com/office/powerpoint/2010/main" val="1143758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(3/10)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Univariate linear regression</a:t>
                </a:r>
              </a:p>
              <a:p>
                <a:pPr>
                  <a:buFont typeface="Wingdings" pitchFamily="2" charset="2"/>
                  <a:buChar char="Ø"/>
                </a:pPr>
                <a:r>
                  <a:rPr lang="en-US" altLang="ko-KR" sz="1600" b="0" dirty="0"/>
                  <a:t>(Example) The solution is </a:t>
                </a:r>
                <a14:m>
                  <m:oMath xmlns:m="http://schemas.openxmlformats.org/officeDocument/2006/math">
                    <m:sSub>
                      <m:sSubPr>
                        <m:ctrlPr>
                          <a:rPr lang="en-US" altLang="ko-KR" sz="1600" b="0" i="1" dirty="0">
                            <a:solidFill>
                              <a:srgbClr val="0000FF"/>
                            </a:solidFill>
                            <a:latin typeface="Cambria Math" panose="02040503050406030204" pitchFamily="18" charset="0"/>
                          </a:rPr>
                        </m:ctrlPr>
                      </m:sSubPr>
                      <m:e>
                        <m:r>
                          <a:rPr lang="en-US" altLang="ko-KR" sz="1600" b="0" i="1" dirty="0">
                            <a:solidFill>
                              <a:srgbClr val="0000FF"/>
                            </a:solidFill>
                            <a:latin typeface="Cambria Math" panose="02040503050406030204" pitchFamily="18" charset="0"/>
                          </a:rPr>
                          <m:t>𝑤</m:t>
                        </m:r>
                      </m:e>
                      <m:sub>
                        <m:r>
                          <a:rPr lang="en-US" altLang="ko-KR" sz="1600" b="0" i="1" dirty="0">
                            <a:solidFill>
                              <a:srgbClr val="0000FF"/>
                            </a:solidFill>
                            <a:latin typeface="Cambria Math" panose="02040503050406030204" pitchFamily="18" charset="0"/>
                          </a:rPr>
                          <m:t>1</m:t>
                        </m:r>
                      </m:sub>
                    </m:sSub>
                    <m:r>
                      <a:rPr lang="en-US" altLang="ko-KR" sz="1600" b="0" i="1" dirty="0">
                        <a:solidFill>
                          <a:srgbClr val="0000FF"/>
                        </a:solidFill>
                        <a:latin typeface="Cambria Math" panose="02040503050406030204" pitchFamily="18" charset="0"/>
                      </a:rPr>
                      <m:t> </m:t>
                    </m:r>
                  </m:oMath>
                </a14:m>
                <a:r>
                  <a:rPr lang="en-US" altLang="ko-KR" sz="1600" b="0" dirty="0"/>
                  <a:t>= 0.232, </a:t>
                </a:r>
                <a14:m>
                  <m:oMath xmlns:m="http://schemas.openxmlformats.org/officeDocument/2006/math">
                    <m:sSub>
                      <m:sSubPr>
                        <m:ctrlPr>
                          <a:rPr lang="en-US" altLang="ko-KR" sz="1600" b="0" i="1" dirty="0">
                            <a:solidFill>
                              <a:srgbClr val="0000FF"/>
                            </a:solidFill>
                            <a:latin typeface="Cambria Math" panose="02040503050406030204" pitchFamily="18" charset="0"/>
                          </a:rPr>
                        </m:ctrlPr>
                      </m:sSubPr>
                      <m:e>
                        <m:r>
                          <a:rPr lang="en-US" altLang="ko-KR" sz="1600" b="0" i="1" dirty="0">
                            <a:solidFill>
                              <a:srgbClr val="0000FF"/>
                            </a:solidFill>
                            <a:latin typeface="Cambria Math" panose="02040503050406030204" pitchFamily="18" charset="0"/>
                          </a:rPr>
                          <m:t>𝑤</m:t>
                        </m:r>
                      </m:e>
                      <m:sub>
                        <m:r>
                          <a:rPr lang="en-US" altLang="ko-KR" sz="1600" b="0" i="1" dirty="0">
                            <a:solidFill>
                              <a:srgbClr val="0000FF"/>
                            </a:solidFill>
                            <a:latin typeface="Cambria Math" panose="02040503050406030204" pitchFamily="18" charset="0"/>
                          </a:rPr>
                          <m:t>0</m:t>
                        </m:r>
                      </m:sub>
                    </m:sSub>
                  </m:oMath>
                </a14:m>
                <a:r>
                  <a:rPr lang="en-US" altLang="ko-KR" sz="1600" b="0" dirty="0"/>
                  <a:t> = 246, and the line with those weights is shown as a dashed line in the figure.</a:t>
                </a:r>
              </a:p>
              <a:p>
                <a:pPr>
                  <a:buFont typeface="Wingdings" pitchFamily="2" charset="2"/>
                  <a:buChar char="Ø"/>
                </a:pPr>
                <a:endParaRPr lang="en" altLang="ko-Kore-KR" sz="2000" dirty="0"/>
              </a:p>
              <a:p>
                <a:pPr>
                  <a:buFont typeface="Wingdings" pitchFamily="2" charset="2"/>
                  <a:buChar char="Ø"/>
                </a:pPr>
                <a:endParaRPr lang="en" altLang="ko-Kore-KR" sz="2000" b="0" dirty="0"/>
              </a:p>
              <a:p>
                <a:pPr>
                  <a:buFont typeface="Wingdings" pitchFamily="2" charset="2"/>
                  <a:buChar char="Ø"/>
                </a:pPr>
                <a:endParaRPr lang="en" altLang="ko-Kore-KR" sz="20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4176464"/>
              </a:xfrm>
              <a:blipFill>
                <a:blip r:embed="rId2"/>
                <a:stretch>
                  <a:fillRect l="-152" r="-760"/>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6C971DAC-68DF-84A8-CAAD-D4D72E6C563D}"/>
              </a:ext>
            </a:extLst>
          </p:cNvPr>
          <p:cNvPicPr>
            <a:picLocks noChangeAspect="1"/>
          </p:cNvPicPr>
          <p:nvPr/>
        </p:nvPicPr>
        <p:blipFill>
          <a:blip r:embed="rId3"/>
          <a:stretch>
            <a:fillRect/>
          </a:stretch>
        </p:blipFill>
        <p:spPr>
          <a:xfrm>
            <a:off x="2987824" y="1573253"/>
            <a:ext cx="5221560" cy="3116091"/>
          </a:xfrm>
          <a:prstGeom prst="rect">
            <a:avLst/>
          </a:prstGeom>
        </p:spPr>
      </p:pic>
      <p:sp>
        <p:nvSpPr>
          <p:cNvPr id="7" name="Google Shape;77;p4">
            <a:extLst>
              <a:ext uri="{FF2B5EF4-FFF2-40B4-BE49-F238E27FC236}">
                <a16:creationId xmlns:a16="http://schemas.microsoft.com/office/drawing/2014/main" id="{96744D3D-022C-EC4E-C9F7-B2FC435E0494}"/>
              </a:ext>
            </a:extLst>
          </p:cNvPr>
          <p:cNvSpPr txBox="1"/>
          <p:nvPr/>
        </p:nvSpPr>
        <p:spPr>
          <a:xfrm>
            <a:off x="2027948" y="4679729"/>
            <a:ext cx="468052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 Modern Approach (4th Edition). Pearson</a:t>
            </a:r>
            <a:endParaRPr sz="2800" dirty="0"/>
          </a:p>
        </p:txBody>
      </p:sp>
    </p:spTree>
    <p:extLst>
      <p:ext uri="{BB962C8B-B14F-4D97-AF65-F5344CB8AC3E}">
        <p14:creationId xmlns:p14="http://schemas.microsoft.com/office/powerpoint/2010/main" val="3162345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(4/10)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Gradient descent</a:t>
                </a:r>
              </a:p>
              <a:p>
                <a:pPr>
                  <a:buFont typeface="Wingdings" pitchFamily="2" charset="2"/>
                  <a:buChar char="Ø"/>
                </a:pPr>
                <a:r>
                  <a:rPr lang="en-US" altLang="ko-KR" sz="1400" b="0" dirty="0">
                    <a:solidFill>
                      <a:schemeClr val="tx1"/>
                    </a:solidFill>
                  </a:rPr>
                  <a:t>We </a:t>
                </a:r>
                <a:r>
                  <a:rPr lang="en-US" altLang="ko-KR" sz="1400" b="0" dirty="0">
                    <a:solidFill>
                      <a:srgbClr val="0000FF"/>
                    </a:solidFill>
                  </a:rPr>
                  <a:t>choose any starting point </a:t>
                </a:r>
                <a:r>
                  <a:rPr lang="en-US" altLang="ko-KR" sz="1400" b="0" dirty="0">
                    <a:solidFill>
                      <a:schemeClr val="tx1"/>
                    </a:solidFill>
                  </a:rPr>
                  <a:t>in weight space—here, a point in the </a:t>
                </a:r>
                <a14:m>
                  <m:oMath xmlns:m="http://schemas.openxmlformats.org/officeDocument/2006/math">
                    <m:sSub>
                      <m:sSubPr>
                        <m:ctrlPr>
                          <a:rPr lang="en-US" altLang="ko-KR" sz="1400" b="0" i="1" dirty="0">
                            <a:solidFill>
                              <a:schemeClr val="tx1"/>
                            </a:solidFill>
                            <a:latin typeface="Cambria Math" panose="02040503050406030204" pitchFamily="18" charset="0"/>
                          </a:rPr>
                        </m:ctrlPr>
                      </m:sSubPr>
                      <m:e>
                        <m:r>
                          <a:rPr lang="en-US" altLang="ko-KR" sz="1400" b="0" i="1" dirty="0">
                            <a:solidFill>
                              <a:schemeClr val="tx1"/>
                            </a:solidFill>
                            <a:latin typeface="Cambria Math" panose="02040503050406030204" pitchFamily="18" charset="0"/>
                          </a:rPr>
                          <m:t>&lt;</m:t>
                        </m:r>
                        <m:r>
                          <a:rPr lang="en-US" altLang="ko-KR" sz="1400" b="0" i="1" dirty="0">
                            <a:solidFill>
                              <a:schemeClr val="tx1"/>
                            </a:solidFill>
                            <a:latin typeface="Cambria Math" panose="02040503050406030204" pitchFamily="18" charset="0"/>
                          </a:rPr>
                          <m:t>𝑤</m:t>
                        </m:r>
                      </m:e>
                      <m:sub>
                        <m:r>
                          <a:rPr lang="en-US" altLang="ko-KR" sz="1400" b="0" i="1" dirty="0">
                            <a:solidFill>
                              <a:schemeClr val="tx1"/>
                            </a:solidFill>
                            <a:latin typeface="Cambria Math" panose="02040503050406030204" pitchFamily="18" charset="0"/>
                          </a:rPr>
                          <m:t>0</m:t>
                        </m:r>
                      </m:sub>
                    </m:sSub>
                  </m:oMath>
                </a14:m>
                <a:r>
                  <a:rPr lang="en-US" altLang="ko-KR" sz="1400" b="0" dirty="0">
                    <a:solidFill>
                      <a:schemeClr val="tx1"/>
                    </a:solidFill>
                  </a:rPr>
                  <a:t>, </a:t>
                </a:r>
                <a14:m>
                  <m:oMath xmlns:m="http://schemas.openxmlformats.org/officeDocument/2006/math">
                    <m:sSub>
                      <m:sSubPr>
                        <m:ctrlPr>
                          <a:rPr lang="en-US" altLang="ko-KR" sz="1400" b="0" i="1" dirty="0">
                            <a:solidFill>
                              <a:schemeClr val="tx1"/>
                            </a:solidFill>
                            <a:latin typeface="Cambria Math" panose="02040503050406030204" pitchFamily="18" charset="0"/>
                          </a:rPr>
                        </m:ctrlPr>
                      </m:sSubPr>
                      <m:e>
                        <m:r>
                          <a:rPr lang="en-US" altLang="ko-KR" sz="1400" b="0" i="1" dirty="0">
                            <a:solidFill>
                              <a:schemeClr val="tx1"/>
                            </a:solidFill>
                            <a:latin typeface="Cambria Math" panose="02040503050406030204" pitchFamily="18" charset="0"/>
                          </a:rPr>
                          <m:t>𝑤</m:t>
                        </m:r>
                      </m:e>
                      <m:sub>
                        <m:r>
                          <a:rPr lang="en-US" altLang="ko-KR" sz="1400" b="0" i="1" dirty="0">
                            <a:solidFill>
                              <a:schemeClr val="tx1"/>
                            </a:solidFill>
                            <a:latin typeface="Cambria Math" panose="02040503050406030204" pitchFamily="18" charset="0"/>
                          </a:rPr>
                          <m:t>1</m:t>
                        </m:r>
                      </m:sub>
                    </m:sSub>
                    <m:r>
                      <a:rPr lang="en-US" altLang="ko-KR" sz="1400" b="0" i="1" dirty="0">
                        <a:solidFill>
                          <a:schemeClr val="tx1"/>
                        </a:solidFill>
                        <a:latin typeface="Cambria Math" panose="02040503050406030204" pitchFamily="18" charset="0"/>
                      </a:rPr>
                      <m:t>&gt;</m:t>
                    </m:r>
                    <m:r>
                      <a:rPr lang="en-US" altLang="ko-KR" sz="1400" b="0" dirty="0">
                        <a:solidFill>
                          <a:schemeClr val="tx1"/>
                        </a:solidFill>
                        <a:latin typeface="Cambria Math" panose="02040503050406030204" pitchFamily="18" charset="0"/>
                      </a:rPr>
                      <m:t> </m:t>
                    </m:r>
                  </m:oMath>
                </a14:m>
                <a:r>
                  <a:rPr lang="en-US" altLang="ko-KR" sz="1400" b="0" dirty="0">
                    <a:solidFill>
                      <a:schemeClr val="tx1"/>
                    </a:solidFill>
                  </a:rPr>
                  <a:t>plane—and then </a:t>
                </a:r>
                <a:r>
                  <a:rPr lang="en-US" altLang="ko-KR" sz="1400" b="0" dirty="0">
                    <a:solidFill>
                      <a:srgbClr val="0000FF"/>
                    </a:solidFill>
                  </a:rPr>
                  <a:t>compute an estimate of the gradient </a:t>
                </a:r>
                <a:r>
                  <a:rPr lang="en-US" altLang="ko-KR" sz="1400" b="0" dirty="0">
                    <a:solidFill>
                      <a:schemeClr val="tx1"/>
                    </a:solidFill>
                  </a:rPr>
                  <a:t>and </a:t>
                </a:r>
                <a:r>
                  <a:rPr lang="en-US" altLang="ko-KR" sz="1400" b="0" dirty="0">
                    <a:solidFill>
                      <a:srgbClr val="0000FF"/>
                    </a:solidFill>
                  </a:rPr>
                  <a:t>move a small amount </a:t>
                </a:r>
                <a:r>
                  <a:rPr lang="en-US" altLang="ko-KR" sz="1400" b="0" dirty="0">
                    <a:solidFill>
                      <a:schemeClr val="tx1"/>
                    </a:solidFill>
                  </a:rPr>
                  <a:t>in the steepest downhill direction, repeating </a:t>
                </a:r>
                <a:r>
                  <a:rPr lang="en-US" altLang="ko-KR" sz="1400" b="0" dirty="0">
                    <a:solidFill>
                      <a:srgbClr val="0000FF"/>
                    </a:solidFill>
                  </a:rPr>
                  <a:t>until we converge </a:t>
                </a:r>
                <a:r>
                  <a:rPr lang="en-US" altLang="ko-KR" sz="1400" b="0" dirty="0">
                    <a:solidFill>
                      <a:schemeClr val="tx1"/>
                    </a:solidFill>
                  </a:rPr>
                  <a:t>on a point in weight space with (local) minimum loss.</a:t>
                </a:r>
              </a:p>
              <a:p>
                <a:pPr lvl="3"/>
                <a:endParaRPr lang="en" altLang="ko-Kore-KR" sz="1050" dirty="0"/>
              </a:p>
              <a:p>
                <a:pPr lvl="3"/>
                <a:endParaRPr lang="en-US" altLang="ko-KR" sz="140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4176464"/>
              </a:xfrm>
              <a:blipFill>
                <a:blip r:embed="rId2"/>
                <a:stretch>
                  <a:fillRect/>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9E70878C-1BB4-F88A-EB6A-AF10E5E7378E}"/>
              </a:ext>
            </a:extLst>
          </p:cNvPr>
          <p:cNvPicPr>
            <a:picLocks noChangeAspect="1"/>
          </p:cNvPicPr>
          <p:nvPr/>
        </p:nvPicPr>
        <p:blipFill>
          <a:blip r:embed="rId3"/>
          <a:stretch>
            <a:fillRect/>
          </a:stretch>
        </p:blipFill>
        <p:spPr>
          <a:xfrm>
            <a:off x="827585" y="2139702"/>
            <a:ext cx="3888432" cy="1550028"/>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2D7CED-ABBF-F5FA-3A14-C24550D677CA}"/>
                  </a:ext>
                </a:extLst>
              </p:cNvPr>
              <p:cNvSpPr txBox="1"/>
              <p:nvPr/>
            </p:nvSpPr>
            <p:spPr>
              <a:xfrm>
                <a:off x="5160156" y="3041041"/>
                <a:ext cx="3024336" cy="584775"/>
              </a:xfrm>
              <a:prstGeom prst="rect">
                <a:avLst/>
              </a:prstGeom>
              <a:noFill/>
            </p:spPr>
            <p:txBody>
              <a:bodyPr wrap="square">
                <a:spAutoFit/>
              </a:bodyPr>
              <a:lstStyle/>
              <a:p>
                <a:pPr eaLnBrk="0" latinLnBrk="0" hangingPunct="0"/>
                <a:r>
                  <a:rPr lang="en" altLang="ko-Kore-KR" sz="1600" dirty="0">
                    <a:effectLst/>
                    <a:latin typeface="Times New Roman" panose="02020603050405020304" pitchFamily="18" charset="0"/>
                    <a:cs typeface="Times New Roman" panose="02020603050405020304" pitchFamily="18" charset="0"/>
                  </a:rPr>
                  <a:t>The parameter </a:t>
                </a:r>
                <a14:m>
                  <m:oMath xmlns:m="http://schemas.openxmlformats.org/officeDocument/2006/math">
                    <m:r>
                      <a:rPr lang="en" altLang="ko-Kore-KR" sz="1600" b="0" i="1"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𝛼</m:t>
                    </m:r>
                  </m:oMath>
                </a14:m>
                <a:r>
                  <a:rPr lang="en" altLang="ko-Kore-KR" sz="1600" dirty="0">
                    <a:effectLst/>
                    <a:latin typeface="Times New Roman" panose="02020603050405020304" pitchFamily="18" charset="0"/>
                    <a:cs typeface="Times New Roman" panose="02020603050405020304" pitchFamily="18" charset="0"/>
                  </a:rPr>
                  <a:t> </a:t>
                </a:r>
                <a:r>
                  <a:rPr lang="en-US" altLang="ko-Kore-KR" sz="1600" dirty="0">
                    <a:latin typeface="Times New Roman" panose="02020603050405020304" pitchFamily="18" charset="0"/>
                    <a:cs typeface="Times New Roman" panose="02020603050405020304" pitchFamily="18" charset="0"/>
                  </a:rPr>
                  <a:t>is</a:t>
                </a:r>
                <a:r>
                  <a:rPr lang="en" altLang="ko-Kore-KR" sz="1600" dirty="0">
                    <a:effectLst/>
                    <a:latin typeface="Times New Roman" panose="02020603050405020304" pitchFamily="18" charset="0"/>
                    <a:cs typeface="Times New Roman" panose="02020603050405020304" pitchFamily="18" charset="0"/>
                  </a:rPr>
                  <a:t> the </a:t>
                </a:r>
                <a:r>
                  <a:rPr lang="en" altLang="ko-Kore-KR" sz="1600" dirty="0">
                    <a:solidFill>
                      <a:srgbClr val="0000FF"/>
                    </a:solidFill>
                    <a:effectLst/>
                    <a:latin typeface="Times New Roman" panose="02020603050405020304" pitchFamily="18" charset="0"/>
                    <a:cs typeface="Times New Roman" panose="02020603050405020304" pitchFamily="18" charset="0"/>
                  </a:rPr>
                  <a:t>step size (learning rate)</a:t>
                </a:r>
              </a:p>
            </p:txBody>
          </p:sp>
        </mc:Choice>
        <mc:Fallback xmlns="">
          <p:sp>
            <p:nvSpPr>
              <p:cNvPr id="6" name="TextBox 5">
                <a:extLst>
                  <a:ext uri="{FF2B5EF4-FFF2-40B4-BE49-F238E27FC236}">
                    <a16:creationId xmlns:a16="http://schemas.microsoft.com/office/drawing/2014/main" id="{8A2D7CED-ABBF-F5FA-3A14-C24550D677CA}"/>
                  </a:ext>
                </a:extLst>
              </p:cNvPr>
              <p:cNvSpPr txBox="1">
                <a:spLocks noRot="1" noChangeAspect="1" noMove="1" noResize="1" noEditPoints="1" noAdjustHandles="1" noChangeArrowheads="1" noChangeShapeType="1" noTextEdit="1"/>
              </p:cNvSpPr>
              <p:nvPr/>
            </p:nvSpPr>
            <p:spPr>
              <a:xfrm>
                <a:off x="5160156" y="3041041"/>
                <a:ext cx="3024336" cy="584775"/>
              </a:xfrm>
              <a:prstGeom prst="rect">
                <a:avLst/>
              </a:prstGeom>
              <a:blipFill>
                <a:blip r:embed="rId4"/>
                <a:stretch>
                  <a:fillRect l="-837" b="-12766"/>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3C735A39-BF06-1840-9E29-E021AA537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83" y="3795886"/>
            <a:ext cx="5314793" cy="1013519"/>
          </a:xfrm>
          <a:prstGeom prst="rect">
            <a:avLst/>
          </a:prstGeom>
        </p:spPr>
      </p:pic>
    </p:spTree>
    <p:extLst>
      <p:ext uri="{BB962C8B-B14F-4D97-AF65-F5344CB8AC3E}">
        <p14:creationId xmlns:p14="http://schemas.microsoft.com/office/powerpoint/2010/main" val="4002964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(5/10)</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Gradient descent (cont’d)</a:t>
            </a:r>
          </a:p>
          <a:p>
            <a:pPr lvl="3"/>
            <a:endParaRPr lang="en-US" altLang="ko-KR" sz="1400" dirty="0"/>
          </a:p>
        </p:txBody>
      </p:sp>
      <p:pic>
        <p:nvPicPr>
          <p:cNvPr id="4" name="그림 3">
            <a:extLst>
              <a:ext uri="{FF2B5EF4-FFF2-40B4-BE49-F238E27FC236}">
                <a16:creationId xmlns:a16="http://schemas.microsoft.com/office/drawing/2014/main" id="{7F63A1ED-041F-D648-B7B2-7F62DF9DC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51" y="1432775"/>
            <a:ext cx="8376384" cy="3011183"/>
          </a:xfrm>
          <a:prstGeom prst="rect">
            <a:avLst/>
          </a:prstGeom>
        </p:spPr>
      </p:pic>
    </p:spTree>
    <p:extLst>
      <p:ext uri="{BB962C8B-B14F-4D97-AF65-F5344CB8AC3E}">
        <p14:creationId xmlns:p14="http://schemas.microsoft.com/office/powerpoint/2010/main" val="190867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(6/10)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3096344"/>
              </a:xfrm>
            </p:spPr>
            <p:txBody>
              <a:bodyPr/>
              <a:lstStyle/>
              <a:p>
                <a:pPr marL="0" indent="0">
                  <a:lnSpc>
                    <a:spcPct val="100000"/>
                  </a:lnSpc>
                  <a:buNone/>
                </a:pPr>
                <a:r>
                  <a:rPr lang="en-US" altLang="ko-Kore-KR" sz="2000" dirty="0"/>
                  <a:t> Multivariable linear regression</a:t>
                </a:r>
              </a:p>
              <a:p>
                <a:pPr>
                  <a:lnSpc>
                    <a:spcPct val="100000"/>
                  </a:lnSpc>
                  <a:buFont typeface="Wingdings" pitchFamily="2" charset="2"/>
                  <a:buChar char="Ø"/>
                </a:pPr>
                <a:r>
                  <a:rPr lang="en-US" altLang="ko-KR" sz="1800" b="0" dirty="0"/>
                  <a:t>Each example </a:t>
                </a:r>
                <a14:m>
                  <m:oMath xmlns:m="http://schemas.openxmlformats.org/officeDocument/2006/math">
                    <m:sSub>
                      <m:sSubPr>
                        <m:ctrlPr>
                          <a:rPr lang="en-US" altLang="ko-KR" sz="1800" b="0" i="1" dirty="0">
                            <a:solidFill>
                              <a:srgbClr val="0000FF"/>
                            </a:solidFill>
                            <a:latin typeface="Cambria Math" panose="02040503050406030204" pitchFamily="18" charset="0"/>
                          </a:rPr>
                        </m:ctrlPr>
                      </m:sSubPr>
                      <m:e>
                        <m:r>
                          <a:rPr lang="en-US" altLang="ko-KR" sz="1800" b="0" i="1" dirty="0">
                            <a:solidFill>
                              <a:srgbClr val="0000FF"/>
                            </a:solidFill>
                            <a:latin typeface="Cambria Math" panose="02040503050406030204" pitchFamily="18" charset="0"/>
                          </a:rPr>
                          <m:t>𝑥</m:t>
                        </m:r>
                      </m:e>
                      <m:sub>
                        <m:r>
                          <a:rPr lang="en-US" altLang="ko-KR" sz="1800" b="0" i="1" dirty="0">
                            <a:solidFill>
                              <a:srgbClr val="0000FF"/>
                            </a:solidFill>
                            <a:latin typeface="Cambria Math" panose="02040503050406030204" pitchFamily="18" charset="0"/>
                          </a:rPr>
                          <m:t>𝑗</m:t>
                        </m:r>
                      </m:sub>
                    </m:sSub>
                  </m:oMath>
                </a14:m>
                <a:r>
                  <a:rPr lang="en-US" altLang="ko-KR" sz="1800" b="0" dirty="0">
                    <a:solidFill>
                      <a:srgbClr val="0000FF"/>
                    </a:solidFill>
                  </a:rPr>
                  <a:t> </a:t>
                </a:r>
                <a:r>
                  <a:rPr lang="en-US" altLang="ko-KR" sz="1800" b="0" dirty="0"/>
                  <a:t>is an </a:t>
                </a:r>
                <a:r>
                  <a:rPr lang="en-US" altLang="ko-KR" sz="1800" b="0" i="1" dirty="0">
                    <a:solidFill>
                      <a:srgbClr val="0000FF"/>
                    </a:solidFill>
                  </a:rPr>
                  <a:t>n-element </a:t>
                </a:r>
                <a:r>
                  <a:rPr lang="en-US" altLang="ko-KR" sz="1800" b="0" dirty="0">
                    <a:solidFill>
                      <a:srgbClr val="0000FF"/>
                    </a:solidFill>
                  </a:rPr>
                  <a:t>vector</a:t>
                </a:r>
                <a:r>
                  <a:rPr lang="en-US" altLang="ko-KR" sz="1800" b="0" dirty="0"/>
                  <a:t>. Our hypothesis space is the </a:t>
                </a:r>
                <a:r>
                  <a:rPr lang="en-US" altLang="ko-KR" sz="1800" b="0" dirty="0">
                    <a:solidFill>
                      <a:srgbClr val="0000FF"/>
                    </a:solidFill>
                  </a:rPr>
                  <a:t>set of functions of the form</a:t>
                </a:r>
                <a:r>
                  <a:rPr lang="en-US" altLang="ko-KR" sz="1800" b="0" dirty="0"/>
                  <a:t>:</a:t>
                </a:r>
              </a:p>
              <a:p>
                <a:pPr marL="1371600" lvl="3" indent="0">
                  <a:lnSpc>
                    <a:spcPct val="100000"/>
                  </a:lnSpc>
                  <a:buNone/>
                </a:pPr>
                <a:endParaRPr lang="en-US" altLang="ko-KR" sz="1200" dirty="0"/>
              </a:p>
              <a:p>
                <a:pPr>
                  <a:lnSpc>
                    <a:spcPct val="100000"/>
                  </a:lnSpc>
                  <a:buFont typeface="Wingdings" pitchFamily="2" charset="2"/>
                  <a:buChar char="Ø"/>
                </a:pPr>
                <a:endParaRPr lang="en-US" altLang="ko-KR" sz="1800" b="0" dirty="0"/>
              </a:p>
              <a:p>
                <a:pPr>
                  <a:lnSpc>
                    <a:spcPct val="100000"/>
                  </a:lnSpc>
                  <a:buFont typeface="Wingdings" pitchFamily="2" charset="2"/>
                  <a:buChar char="Ø"/>
                </a:pPr>
                <a:r>
                  <a:rPr lang="en-US" altLang="ko-KR" sz="1800" b="0" dirty="0"/>
                  <a:t>Then </a:t>
                </a:r>
                <a:r>
                  <a:rPr lang="en-US" altLang="ko-KR" sz="1800" b="0" i="1" dirty="0">
                    <a:solidFill>
                      <a:srgbClr val="0000FF"/>
                    </a:solidFill>
                  </a:rPr>
                  <a:t>h</a:t>
                </a:r>
                <a:r>
                  <a:rPr lang="en-US" altLang="ko-KR" sz="1800" b="0" dirty="0"/>
                  <a:t> is simply the dot product of the weights and the input vector:</a:t>
                </a:r>
              </a:p>
              <a:p>
                <a:pPr marL="0" indent="0">
                  <a:lnSpc>
                    <a:spcPct val="100000"/>
                  </a:lnSpc>
                  <a:buNone/>
                </a:pPr>
                <a:endParaRPr lang="en-US" altLang="ko-KR" sz="1800" b="0" dirty="0"/>
              </a:p>
              <a:p>
                <a:pPr>
                  <a:lnSpc>
                    <a:spcPct val="100000"/>
                  </a:lnSpc>
                  <a:buFont typeface="Wingdings" pitchFamily="2" charset="2"/>
                  <a:buChar char="Ø"/>
                </a:pPr>
                <a:r>
                  <a:rPr lang="en" altLang="ko-Kore-KR" sz="1800" b="0" dirty="0"/>
                  <a:t>The best vector of weights, </a:t>
                </a:r>
                <a14:m>
                  <m:oMath xmlns:m="http://schemas.openxmlformats.org/officeDocument/2006/math">
                    <m:sSup>
                      <m:sSupPr>
                        <m:ctrlPr>
                          <a:rPr lang="en" altLang="ko-Kore-KR" sz="1800" b="0" i="1" dirty="0">
                            <a:latin typeface="Cambria Math" panose="02040503050406030204" pitchFamily="18" charset="0"/>
                          </a:rPr>
                        </m:ctrlPr>
                      </m:sSupPr>
                      <m:e>
                        <m:r>
                          <a:rPr lang="en-US" altLang="ko-Kore-KR" sz="1800" b="0" i="1" dirty="0">
                            <a:latin typeface="Cambria Math" panose="02040503050406030204" pitchFamily="18" charset="0"/>
                          </a:rPr>
                          <m:t>𝑤</m:t>
                        </m:r>
                      </m:e>
                      <m:sup>
                        <m:r>
                          <a:rPr lang="en-US" altLang="ko-Kore-KR" sz="1800" b="0" i="1" dirty="0">
                            <a:latin typeface="Cambria Math" panose="02040503050406030204" pitchFamily="18" charset="0"/>
                          </a:rPr>
                          <m:t>∗</m:t>
                        </m:r>
                      </m:sup>
                    </m:sSup>
                  </m:oMath>
                </a14:m>
                <a:r>
                  <a:rPr lang="en" altLang="ko-Kore-KR" sz="1800" b="0" dirty="0"/>
                  <a:t>, minimizes squared-error loss </a:t>
                </a:r>
                <a14:m>
                  <m:oMath xmlns:m="http://schemas.openxmlformats.org/officeDocument/2006/math">
                    <m:sSub>
                      <m:sSubPr>
                        <m:ctrlPr>
                          <a:rPr lang="en-US" altLang="ko-Kore-KR" sz="1800" i="1">
                            <a:latin typeface="Cambria Math" panose="02040503050406030204" pitchFamily="18" charset="0"/>
                          </a:rPr>
                        </m:ctrlPr>
                      </m:sSubPr>
                      <m:e>
                        <m:r>
                          <a:rPr lang="en-US" altLang="ko-Kore-KR" sz="1800" b="0" i="1">
                            <a:latin typeface="Cambria Math" panose="02040503050406030204" pitchFamily="18" charset="0"/>
                          </a:rPr>
                          <m:t>𝐿</m:t>
                        </m:r>
                      </m:e>
                      <m:sub>
                        <m:r>
                          <a:rPr lang="en-US" altLang="ko-Kore-KR" sz="1800" b="0" i="1">
                            <a:latin typeface="Cambria Math" panose="02040503050406030204" pitchFamily="18" charset="0"/>
                          </a:rPr>
                          <m:t>2</m:t>
                        </m:r>
                      </m:sub>
                    </m:sSub>
                  </m:oMath>
                </a14:m>
                <a:r>
                  <a:rPr lang="en" altLang="ko-Kore-KR" sz="1800" b="0" dirty="0"/>
                  <a:t> over the examples:</a:t>
                </a:r>
              </a:p>
              <a:p>
                <a:pPr marL="0" indent="0">
                  <a:lnSpc>
                    <a:spcPct val="100000"/>
                  </a:lnSpc>
                  <a:buNone/>
                </a:pPr>
                <a:endParaRPr lang="en-US" altLang="ko-KR" sz="200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3096344"/>
              </a:xfrm>
              <a:blipFill>
                <a:blip r:embed="rId2"/>
                <a:stretch>
                  <a:fillRect l="-304" t="-816" r="-10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EF3E13-E4B6-0FD0-0EA4-359BF301096E}"/>
                  </a:ext>
                </a:extLst>
              </p:cNvPr>
              <p:cNvSpPr txBox="1"/>
              <p:nvPr/>
            </p:nvSpPr>
            <p:spPr>
              <a:xfrm>
                <a:off x="1115616" y="2499742"/>
                <a:ext cx="5400600" cy="510717"/>
              </a:xfrm>
              <a:prstGeom prst="rect">
                <a:avLst/>
              </a:prstGeom>
              <a:noFill/>
            </p:spPr>
            <p:txBody>
              <a:bodyPr wrap="square">
                <a:spAutoFit/>
              </a:bodyPr>
              <a:lstStyle/>
              <a:p>
                <a:pPr lvl="1">
                  <a:lnSpc>
                    <a:spcPct val="150000"/>
                  </a:lnSpc>
                </a:pPr>
                <a:r>
                  <a:rPr lang="en-US" altLang="ko-Kore-KR" b="0" dirty="0"/>
                  <a:t> </a:t>
                </a:r>
                <a14:m>
                  <m:oMath xmlns:m="http://schemas.openxmlformats.org/officeDocument/2006/math">
                    <m:sSub>
                      <m:sSubPr>
                        <m:ctrlPr>
                          <a:rPr lang="en-US" altLang="ko-Kore-KR" b="0" i="1" smtClean="0">
                            <a:latin typeface="Cambria Math" panose="02040503050406030204" pitchFamily="18" charset="0"/>
                          </a:rPr>
                        </m:ctrlPr>
                      </m:sSubPr>
                      <m:e>
                        <m:r>
                          <a:rPr lang="en-US" altLang="ko-Kore-KR" b="0" i="1" smtClean="0">
                            <a:latin typeface="Cambria Math" panose="02040503050406030204" pitchFamily="18" charset="0"/>
                          </a:rPr>
                          <m:t>h</m:t>
                        </m:r>
                      </m:e>
                      <m:sub>
                        <m:r>
                          <a:rPr lang="en-US" altLang="ko-Kore-KR" b="0" i="1" smtClean="0">
                            <a:latin typeface="Cambria Math" panose="02040503050406030204" pitchFamily="18" charset="0"/>
                          </a:rPr>
                          <m:t>𝑤</m:t>
                        </m:r>
                      </m:sub>
                    </m:sSub>
                    <m:r>
                      <a:rPr lang="en-US" altLang="ko-Kore-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1" i="0" smtClean="0">
                            <a:latin typeface="Cambria Math" panose="02040503050406030204" pitchFamily="18" charset="0"/>
                          </a:rPr>
                          <m:t>𝐱</m:t>
                        </m:r>
                      </m:e>
                      <m:sub>
                        <m:r>
                          <a:rPr lang="en-US" altLang="ko-KR" b="0" i="1" smtClean="0">
                            <a:latin typeface="Cambria Math" panose="02040503050406030204" pitchFamily="18" charset="0"/>
                          </a:rPr>
                          <m:t>𝑗</m:t>
                        </m:r>
                      </m:sub>
                    </m:sSub>
                  </m:oMath>
                </a14:m>
                <a:r>
                  <a:rPr lang="en-US" altLang="ko-Kore-KR" b="0" dirty="0"/>
                  <a:t>) = </a:t>
                </a:r>
                <a14:m>
                  <m:oMath xmlns:m="http://schemas.openxmlformats.org/officeDocument/2006/math">
                    <m:r>
                      <a:rPr lang="en-US" altLang="ko-Kore-KR" b="1" i="0" smtClean="0">
                        <a:latin typeface="Cambria Math" panose="02040503050406030204" pitchFamily="18" charset="0"/>
                      </a:rPr>
                      <m:t>𝐰</m:t>
                    </m:r>
                    <m:r>
                      <a:rPr lang="en-US" altLang="ko-Kore-KR" b="1" i="1" smtClean="0">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oMath>
                </a14:m>
                <a:r>
                  <a:rPr lang="en-US" altLang="ko-Kore-KR" b="1" dirty="0"/>
                  <a:t> = </a:t>
                </a:r>
                <a14:m>
                  <m:oMath xmlns:m="http://schemas.openxmlformats.org/officeDocument/2006/math">
                    <m:sSup>
                      <m:sSupPr>
                        <m:ctrlPr>
                          <a:rPr lang="en-US" altLang="ko-Kore-KR" b="1" i="1" smtClean="0">
                            <a:latin typeface="Cambria Math" panose="02040503050406030204" pitchFamily="18" charset="0"/>
                          </a:rPr>
                        </m:ctrlPr>
                      </m:sSupPr>
                      <m:e>
                        <m:r>
                          <a:rPr lang="en-US" altLang="ko-Kore-KR" b="1">
                            <a:latin typeface="Cambria Math" panose="02040503050406030204" pitchFamily="18" charset="0"/>
                          </a:rPr>
                          <m:t>𝐰</m:t>
                        </m:r>
                      </m:e>
                      <m:sup>
                        <m:r>
                          <a:rPr lang="en-US" altLang="ko-Kore-KR" b="0" i="0" smtClean="0">
                            <a:latin typeface="Cambria Math" panose="02040503050406030204" pitchFamily="18" charset="0"/>
                          </a:rPr>
                          <m:t>⊤</m:t>
                        </m:r>
                      </m:sup>
                    </m:sSup>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oMath>
                </a14:m>
                <a:r>
                  <a:rPr lang="en-US" altLang="ko-Kore-KR" b="1" dirty="0"/>
                  <a:t> = </a:t>
                </a:r>
                <a14:m>
                  <m:oMath xmlns:m="http://schemas.openxmlformats.org/officeDocument/2006/math">
                    <m:nary>
                      <m:naryPr>
                        <m:chr m:val="∑"/>
                        <m:supHide m:val="on"/>
                        <m:ctrlPr>
                          <a:rPr lang="en-US" altLang="ko-Kore-KR" b="1" i="1" smtClean="0">
                            <a:latin typeface="Cambria Math" panose="02040503050406030204" pitchFamily="18" charset="0"/>
                          </a:rPr>
                        </m:ctrlPr>
                      </m:naryPr>
                      <m:sub>
                        <m:r>
                          <m:rPr>
                            <m:brk m:alnAt="7"/>
                          </m:rPr>
                          <a:rPr lang="en-US" altLang="ko-Kore-KR" b="0" i="1" smtClean="0">
                            <a:latin typeface="Cambria Math" panose="02040503050406030204" pitchFamily="18" charset="0"/>
                          </a:rPr>
                          <m:t>𝑖</m:t>
                        </m:r>
                      </m:sub>
                      <m:sup/>
                      <m:e>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𝑤</m:t>
                            </m:r>
                          </m:e>
                          <m:sub>
                            <m:r>
                              <a:rPr lang="en-US" altLang="ko-Kore-KR" b="0" i="1" smtClean="0">
                                <a:latin typeface="Cambria Math" panose="02040503050406030204" pitchFamily="18" charset="0"/>
                              </a:rPr>
                              <m:t>𝑖</m:t>
                            </m:r>
                          </m:sub>
                        </m:sSub>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𝑥</m:t>
                            </m:r>
                          </m:e>
                          <m:sub>
                            <m:r>
                              <a:rPr lang="en-US" altLang="ko-Kore-KR" b="0" i="1" smtClean="0">
                                <a:latin typeface="Cambria Math" panose="02040503050406030204" pitchFamily="18" charset="0"/>
                              </a:rPr>
                              <m:t>𝑗</m:t>
                            </m:r>
                            <m:r>
                              <a:rPr lang="en-US" altLang="ko-Kore-KR" b="0" i="1" smtClean="0">
                                <a:latin typeface="Cambria Math" panose="02040503050406030204" pitchFamily="18" charset="0"/>
                              </a:rPr>
                              <m:t>,</m:t>
                            </m:r>
                            <m:r>
                              <a:rPr lang="en-US" altLang="ko-Kore-KR" b="0" i="1" smtClean="0">
                                <a:latin typeface="Cambria Math" panose="02040503050406030204" pitchFamily="18" charset="0"/>
                              </a:rPr>
                              <m:t>𝑖</m:t>
                            </m:r>
                          </m:sub>
                        </m:sSub>
                      </m:e>
                    </m:nary>
                  </m:oMath>
                </a14:m>
                <a:endParaRPr lang="en-US" altLang="ko-Kore-KR" b="1" dirty="0"/>
              </a:p>
            </p:txBody>
          </p:sp>
        </mc:Choice>
        <mc:Fallback xmlns="">
          <p:sp>
            <p:nvSpPr>
              <p:cNvPr id="5" name="TextBox 4">
                <a:extLst>
                  <a:ext uri="{FF2B5EF4-FFF2-40B4-BE49-F238E27FC236}">
                    <a16:creationId xmlns:a16="http://schemas.microsoft.com/office/drawing/2014/main" id="{60EF3E13-E4B6-0FD0-0EA4-359BF301096E}"/>
                  </a:ext>
                </a:extLst>
              </p:cNvPr>
              <p:cNvSpPr txBox="1">
                <a:spLocks noRot="1" noChangeAspect="1" noMove="1" noResize="1" noEditPoints="1" noAdjustHandles="1" noChangeArrowheads="1" noChangeShapeType="1" noTextEdit="1"/>
              </p:cNvSpPr>
              <p:nvPr/>
            </p:nvSpPr>
            <p:spPr>
              <a:xfrm>
                <a:off x="1115616" y="2499742"/>
                <a:ext cx="5400600" cy="510717"/>
              </a:xfrm>
              <a:prstGeom prst="rect">
                <a:avLst/>
              </a:prstGeom>
              <a:blipFill>
                <a:blip r:embed="rId3"/>
                <a:stretch>
                  <a:fillRect t="-58537" b="-11707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EB376D-B5DF-D1B9-8F6F-F1DAD721E93F}"/>
                  </a:ext>
                </a:extLst>
              </p:cNvPr>
              <p:cNvSpPr txBox="1"/>
              <p:nvPr/>
            </p:nvSpPr>
            <p:spPr>
              <a:xfrm>
                <a:off x="1043608" y="2931790"/>
                <a:ext cx="4752528" cy="1147622"/>
              </a:xfrm>
              <a:prstGeom prst="rect">
                <a:avLst/>
              </a:prstGeom>
              <a:noFill/>
            </p:spPr>
            <p:txBody>
              <a:bodyPr wrap="square">
                <a:spAutoFit/>
              </a:bodyPr>
              <a:lstStyle/>
              <a:p>
                <a:pPr lvl="1">
                  <a:lnSpc>
                    <a:spcPct val="150000"/>
                  </a:lnSpc>
                </a:pPr>
                <a14:m>
                  <m:oMathPara xmlns:m="http://schemas.openxmlformats.org/officeDocument/2006/math">
                    <m:oMathParaPr>
                      <m:jc m:val="centerGroup"/>
                    </m:oMathParaPr>
                    <m:oMath xmlns:m="http://schemas.openxmlformats.org/officeDocument/2006/math">
                      <m:sSup>
                        <m:sSupPr>
                          <m:ctrlPr>
                            <a:rPr lang="en-US" altLang="ko-Kore-KR" b="1" i="1" smtClean="0">
                              <a:latin typeface="Cambria Math" panose="02040503050406030204" pitchFamily="18" charset="0"/>
                            </a:rPr>
                          </m:ctrlPr>
                        </m:sSupPr>
                        <m:e>
                          <m:r>
                            <a:rPr lang="en-US" altLang="ko-Kore-KR" b="1">
                              <a:latin typeface="Cambria Math" panose="02040503050406030204" pitchFamily="18" charset="0"/>
                            </a:rPr>
                            <m:t>𝐰</m:t>
                          </m:r>
                        </m:e>
                        <m:sup>
                          <m:r>
                            <a:rPr lang="en-US" altLang="ko-Kore-KR" b="0" i="0" smtClean="0">
                              <a:latin typeface="Cambria Math" panose="02040503050406030204" pitchFamily="18" charset="0"/>
                            </a:rPr>
                            <m:t>∗</m:t>
                          </m:r>
                        </m:sup>
                      </m:sSup>
                      <m:r>
                        <a:rPr lang="en-US" altLang="ko-Kore-KR" b="1" i="1" smtClean="0">
                          <a:latin typeface="Cambria Math" panose="02040503050406030204" pitchFamily="18" charset="0"/>
                        </a:rPr>
                        <m:t>=</m:t>
                      </m:r>
                      <m:func>
                        <m:funcPr>
                          <m:ctrlPr>
                            <a:rPr lang="en-US" altLang="ko-Kore-KR" b="1" i="1" smtClean="0">
                              <a:latin typeface="Cambria Math" panose="02040503050406030204" pitchFamily="18" charset="0"/>
                            </a:rPr>
                          </m:ctrlPr>
                        </m:funcPr>
                        <m:fName>
                          <m:limLow>
                            <m:limLowPr>
                              <m:ctrlPr>
                                <a:rPr lang="en-US" altLang="ko-Kore-KR" b="1" i="1" smtClean="0">
                                  <a:latin typeface="Cambria Math" panose="02040503050406030204" pitchFamily="18" charset="0"/>
                                </a:rPr>
                              </m:ctrlPr>
                            </m:limLowPr>
                            <m:e>
                              <m:r>
                                <m:rPr>
                                  <m:sty m:val="p"/>
                                </m:rPr>
                                <a:rPr lang="en-US" altLang="ko-Kore-KR" b="0" i="0" smtClean="0">
                                  <a:latin typeface="Cambria Math" panose="02040503050406030204" pitchFamily="18" charset="0"/>
                                </a:rPr>
                                <m:t>argmin</m:t>
                              </m:r>
                            </m:e>
                            <m:lim>
                              <m:r>
                                <a:rPr lang="en-US" altLang="ko-Kore-KR" b="1" i="0" smtClean="0">
                                  <a:latin typeface="Cambria Math" panose="02040503050406030204" pitchFamily="18" charset="0"/>
                                </a:rPr>
                                <m:t>𝐰</m:t>
                              </m:r>
                            </m:lim>
                          </m:limLow>
                        </m:fName>
                        <m:e>
                          <m:nary>
                            <m:naryPr>
                              <m:chr m:val="∑"/>
                              <m:supHide m:val="on"/>
                              <m:ctrlPr>
                                <a:rPr lang="en-US" altLang="ko-Kore-KR" b="1" i="1" smtClean="0">
                                  <a:latin typeface="Cambria Math" panose="02040503050406030204" pitchFamily="18" charset="0"/>
                                </a:rPr>
                              </m:ctrlPr>
                            </m:naryPr>
                            <m:sub>
                              <m:r>
                                <m:rPr>
                                  <m:brk m:alnAt="7"/>
                                </m:rPr>
                                <a:rPr lang="en-US" altLang="ko-Kore-KR" b="0" i="1" smtClean="0">
                                  <a:latin typeface="Cambria Math" panose="02040503050406030204" pitchFamily="18" charset="0"/>
                                </a:rPr>
                                <m:t>𝑗</m:t>
                              </m:r>
                            </m:sub>
                            <m:sup/>
                            <m:e>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𝐿</m:t>
                                  </m:r>
                                </m:e>
                                <m:sub>
                                  <m:r>
                                    <a:rPr lang="en-US" altLang="ko-Kore-KR" b="0" i="1" smtClean="0">
                                      <a:latin typeface="Cambria Math" panose="02040503050406030204" pitchFamily="18" charset="0"/>
                                    </a:rPr>
                                    <m:t>2</m:t>
                                  </m:r>
                                </m:sub>
                              </m:sSub>
                              <m:r>
                                <a:rPr lang="en-US" altLang="ko-Kore-KR" b="0" i="1" smtClean="0">
                                  <a:latin typeface="Cambria Math" panose="02040503050406030204" pitchFamily="18" charset="0"/>
                                </a:rPr>
                                <m:t>(</m:t>
                              </m:r>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𝑦</m:t>
                                  </m:r>
                                </m:e>
                                <m:sub>
                                  <m:r>
                                    <a:rPr lang="en-US" altLang="ko-Kore-KR" b="0" i="1" smtClean="0">
                                      <a:latin typeface="Cambria Math" panose="02040503050406030204" pitchFamily="18" charset="0"/>
                                    </a:rPr>
                                    <m:t>𝑗</m:t>
                                  </m:r>
                                </m:sub>
                              </m:sSub>
                              <m:r>
                                <a:rPr lang="en-US" altLang="ko-Kore-KR" b="0" i="1" smtClean="0">
                                  <a:latin typeface="Cambria Math" panose="02040503050406030204" pitchFamily="18" charset="0"/>
                                </a:rPr>
                                <m:t>,</m:t>
                              </m:r>
                              <m:r>
                                <a:rPr lang="en-US" altLang="ko-Kore-KR" b="1">
                                  <a:latin typeface="Cambria Math" panose="02040503050406030204" pitchFamily="18" charset="0"/>
                                </a:rPr>
                                <m:t>𝐰</m:t>
                              </m:r>
                              <m:r>
                                <a:rPr lang="en-US" altLang="ko-Kore-KR" b="1"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r>
                                <a:rPr lang="en-US" altLang="ko-KR" b="1" i="1" smtClean="0">
                                  <a:latin typeface="Cambria Math" panose="02040503050406030204" pitchFamily="18" charset="0"/>
                                </a:rPr>
                                <m:t>)</m:t>
                              </m:r>
                            </m:e>
                          </m:nary>
                        </m:e>
                      </m:func>
                    </m:oMath>
                  </m:oMathPara>
                </a14:m>
                <a:endParaRPr lang="en-US" altLang="ko-Kore-KR" b="1" dirty="0"/>
              </a:p>
            </p:txBody>
          </p:sp>
        </mc:Choice>
        <mc:Fallback xmlns="">
          <p:sp>
            <p:nvSpPr>
              <p:cNvPr id="7" name="TextBox 6">
                <a:extLst>
                  <a:ext uri="{FF2B5EF4-FFF2-40B4-BE49-F238E27FC236}">
                    <a16:creationId xmlns:a16="http://schemas.microsoft.com/office/drawing/2014/main" id="{2BEB376D-B5DF-D1B9-8F6F-F1DAD721E93F}"/>
                  </a:ext>
                </a:extLst>
              </p:cNvPr>
              <p:cNvSpPr txBox="1">
                <a:spLocks noRot="1" noChangeAspect="1" noMove="1" noResize="1" noEditPoints="1" noAdjustHandles="1" noChangeArrowheads="1" noChangeShapeType="1" noTextEdit="1"/>
              </p:cNvSpPr>
              <p:nvPr/>
            </p:nvSpPr>
            <p:spPr>
              <a:xfrm>
                <a:off x="1043608" y="2931790"/>
                <a:ext cx="4752528" cy="1147622"/>
              </a:xfrm>
              <a:prstGeom prst="rect">
                <a:avLst/>
              </a:prstGeom>
              <a:blipFill>
                <a:blip r:embed="rId4"/>
                <a:stretch>
                  <a:fillRect t="-50549" b="-110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30B964-08F2-0543-9D75-B28AAA98B317}"/>
                  </a:ext>
                </a:extLst>
              </p:cNvPr>
              <p:cNvSpPr txBox="1"/>
              <p:nvPr/>
            </p:nvSpPr>
            <p:spPr>
              <a:xfrm>
                <a:off x="1133872" y="1663166"/>
                <a:ext cx="6390456"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ore-KR" sz="1800" i="1" smtClean="0">
                              <a:latin typeface="Cambria Math" panose="02040503050406030204" pitchFamily="18" charset="0"/>
                            </a:rPr>
                          </m:ctrlPr>
                        </m:sSubPr>
                        <m:e>
                          <m:r>
                            <a:rPr lang="en-US" altLang="ko-Kore-KR" sz="1800" i="1">
                              <a:latin typeface="Cambria Math" panose="02040503050406030204" pitchFamily="18" charset="0"/>
                            </a:rPr>
                            <m:t>h</m:t>
                          </m:r>
                        </m:e>
                        <m:sub>
                          <m:r>
                            <a:rPr lang="en-US" altLang="ko-Kore-KR" sz="1800" i="1">
                              <a:latin typeface="Cambria Math" panose="02040503050406030204" pitchFamily="18" charset="0"/>
                            </a:rPr>
                            <m:t>𝒘</m:t>
                          </m:r>
                        </m:sub>
                      </m:sSub>
                      <m:d>
                        <m:dPr>
                          <m:ctrlPr>
                            <a:rPr lang="en-US" altLang="ko-Kore-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b="1" i="0">
                                  <a:latin typeface="Cambria Math" panose="02040503050406030204" pitchFamily="18" charset="0"/>
                                </a:rPr>
                                <m:t>𝐱</m:t>
                              </m:r>
                            </m:e>
                            <m:sub>
                              <m:r>
                                <a:rPr lang="en-US" altLang="ko-KR" sz="1800" i="1">
                                  <a:latin typeface="Cambria Math" panose="02040503050406030204" pitchFamily="18" charset="0"/>
                                </a:rPr>
                                <m:t>𝑗</m:t>
                              </m:r>
                            </m:sub>
                          </m:sSub>
                        </m:e>
                      </m:d>
                      <m:r>
                        <a:rPr lang="en-US" altLang="ko-KR" sz="1800" b="0" i="1" smtClean="0">
                          <a:latin typeface="Cambria Math" panose="02040503050406030204" pitchFamily="18" charset="0"/>
                        </a:rPr>
                        <m:t>=</m:t>
                      </m:r>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𝑤</m:t>
                          </m:r>
                        </m:e>
                        <m:sub>
                          <m:r>
                            <a:rPr lang="en-US" altLang="ko-KR" sz="1800" b="0" i="1" smtClean="0">
                              <a:latin typeface="Cambria Math" panose="02040503050406030204" pitchFamily="18" charset="0"/>
                            </a:rPr>
                            <m:t>0</m:t>
                          </m:r>
                        </m:sub>
                      </m:sSub>
                      <m:r>
                        <a:rPr lang="en-US" altLang="ko-KR" sz="1800"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1</m:t>
                          </m:r>
                        </m:sub>
                      </m:sSub>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𝑛</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r>
                            <a:rPr lang="en-US" altLang="ko-KR" i="1">
                              <a:latin typeface="Cambria Math" panose="02040503050406030204" pitchFamily="18" charset="0"/>
                            </a:rPr>
                            <m:t>,</m:t>
                          </m:r>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0</m:t>
                          </m:r>
                        </m:sub>
                      </m:sSub>
                      <m:r>
                        <a:rPr lang="en-US" altLang="ko-KR" b="0" i="1" smtClean="0">
                          <a:latin typeface="Cambria Math" panose="02040503050406030204" pitchFamily="18" charset="0"/>
                        </a:rPr>
                        <m:t>+</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𝑖</m:t>
                          </m: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r>
                                <a:rPr lang="en-US" altLang="ko-KR" i="1">
                                  <a:latin typeface="Cambria Math" panose="02040503050406030204" pitchFamily="18" charset="0"/>
                                </a:rPr>
                                <m:t>,</m:t>
                              </m:r>
                              <m:r>
                                <a:rPr lang="en-US" altLang="ko-KR" b="0" i="1" smtClean="0">
                                  <a:latin typeface="Cambria Math" panose="02040503050406030204" pitchFamily="18" charset="0"/>
                                </a:rPr>
                                <m:t>𝑖</m:t>
                              </m:r>
                            </m:sub>
                          </m:sSub>
                        </m:e>
                      </m:nary>
                    </m:oMath>
                  </m:oMathPara>
                </a14:m>
                <a:endParaRPr lang="ko-Kore-KR" altLang="en-US" dirty="0"/>
              </a:p>
            </p:txBody>
          </p:sp>
        </mc:Choice>
        <mc:Fallback xmlns="">
          <p:sp>
            <p:nvSpPr>
              <p:cNvPr id="6" name="TextBox 5">
                <a:extLst>
                  <a:ext uri="{FF2B5EF4-FFF2-40B4-BE49-F238E27FC236}">
                    <a16:creationId xmlns:a16="http://schemas.microsoft.com/office/drawing/2014/main" id="{FF30B964-08F2-0543-9D75-B28AAA98B317}"/>
                  </a:ext>
                </a:extLst>
              </p:cNvPr>
              <p:cNvSpPr txBox="1">
                <a:spLocks noRot="1" noChangeAspect="1" noMove="1" noResize="1" noEditPoints="1" noAdjustHandles="1" noChangeArrowheads="1" noChangeShapeType="1" noTextEdit="1"/>
              </p:cNvSpPr>
              <p:nvPr/>
            </p:nvSpPr>
            <p:spPr>
              <a:xfrm>
                <a:off x="1133872" y="1663166"/>
                <a:ext cx="6390456" cy="764568"/>
              </a:xfrm>
              <a:prstGeom prst="rect">
                <a:avLst/>
              </a:prstGeom>
              <a:blipFill>
                <a:blip r:embed="rId5"/>
                <a:stretch>
                  <a:fillRect t="-121311" b="-168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6DF34-9262-0F4A-AE81-B107FCA8274F}"/>
                  </a:ext>
                </a:extLst>
              </p:cNvPr>
              <p:cNvSpPr txBox="1"/>
              <p:nvPr/>
            </p:nvSpPr>
            <p:spPr>
              <a:xfrm>
                <a:off x="1032272" y="3723878"/>
                <a:ext cx="5339928" cy="1147622"/>
              </a:xfrm>
              <a:prstGeom prst="rect">
                <a:avLst/>
              </a:prstGeom>
              <a:noFill/>
            </p:spPr>
            <p:txBody>
              <a:bodyPr wrap="square">
                <a:spAutoFit/>
              </a:bodyPr>
              <a:lstStyle/>
              <a:p>
                <a:pPr lvl="1">
                  <a:lnSpc>
                    <a:spcPct val="150000"/>
                  </a:lnSpc>
                </a:pPr>
                <a14:m>
                  <m:oMathPara xmlns:m="http://schemas.openxmlformats.org/officeDocument/2006/math">
                    <m:oMathParaPr>
                      <m:jc m:val="centerGroup"/>
                    </m:oMathParaPr>
                    <m:oMath xmlns:m="http://schemas.openxmlformats.org/officeDocument/2006/math">
                      <m:r>
                        <a:rPr lang="en-US" altLang="ko-Kore-KR" i="1">
                          <a:latin typeface="Cambria Math" panose="02040503050406030204" pitchFamily="18" charset="0"/>
                        </a:rPr>
                        <m:t>𝑤</m:t>
                      </m:r>
                      <m:r>
                        <a:rPr lang="en-US" altLang="ko-Kore-KR" i="1" baseline="-25000">
                          <a:latin typeface="Cambria Math" panose="02040503050406030204" pitchFamily="18" charset="0"/>
                        </a:rPr>
                        <m:t>𝑖</m:t>
                      </m:r>
                      <m:r>
                        <m:rPr>
                          <m:nor/>
                        </m:rPr>
                        <a:rPr lang="en-US" altLang="ko-Kore-KR" baseline="-25000">
                          <a:latin typeface="Cambria Math" panose="02040503050406030204" pitchFamily="18" charset="0"/>
                        </a:rPr>
                        <m:t>   </m:t>
                      </m:r>
                      <m:r>
                        <m:rPr>
                          <m:nor/>
                        </m:rPr>
                        <a:rPr lang="en" altLang="ko-Kore-KR" dirty="0">
                          <a:sym typeface="Wingdings" pitchFamily="2" charset="2"/>
                        </a:rPr>
                        <m:t></m:t>
                      </m:r>
                      <m:r>
                        <a:rPr lang="en-US" altLang="ko-Kore-KR" i="1" dirty="0">
                          <a:latin typeface="Cambria Math" panose="02040503050406030204" pitchFamily="18" charset="0"/>
                          <a:sym typeface="Wingdings" pitchFamily="2" charset="2"/>
                        </a:rPr>
                        <m:t>   </m:t>
                      </m:r>
                      <m:r>
                        <a:rPr lang="en-US" altLang="ko-Kore-KR" i="1">
                          <a:latin typeface="Cambria Math" panose="02040503050406030204" pitchFamily="18" charset="0"/>
                        </a:rPr>
                        <m:t>𝑤</m:t>
                      </m:r>
                      <m:r>
                        <a:rPr lang="en-US" altLang="ko-Kore-KR" i="1" baseline="-25000">
                          <a:latin typeface="Cambria Math" panose="02040503050406030204" pitchFamily="18" charset="0"/>
                        </a:rPr>
                        <m:t>𝑖</m:t>
                      </m:r>
                      <m:r>
                        <a:rPr lang="en-US" altLang="ko-Kore-KR" i="1">
                          <a:latin typeface="Cambria Math" panose="02040503050406030204" pitchFamily="18" charset="0"/>
                        </a:rPr>
                        <m:t>+</m:t>
                      </m:r>
                      <m:r>
                        <a:rPr lang="en-US" altLang="ko-KR" i="1">
                          <a:latin typeface="Cambria Math" panose="02040503050406030204" pitchFamily="18" charset="0"/>
                        </a:rPr>
                        <m:t>𝛼</m:t>
                      </m:r>
                      <m:nary>
                        <m:naryPr>
                          <m:chr m:val="∑"/>
                          <m:supHide m:val="on"/>
                          <m:ctrlPr>
                            <a:rPr lang="en-US" altLang="ko-Kore-KR" b="1" i="1">
                              <a:latin typeface="Cambria Math" panose="02040503050406030204" pitchFamily="18" charset="0"/>
                            </a:rPr>
                          </m:ctrlPr>
                        </m:naryPr>
                        <m:sub>
                          <m:r>
                            <a:rPr lang="en-US" altLang="ko-Kore-KR" i="1">
                              <a:latin typeface="Cambria Math" panose="02040503050406030204" pitchFamily="18" charset="0"/>
                            </a:rPr>
                            <m:t>𝑗</m:t>
                          </m:r>
                        </m:sub>
                        <m:sup/>
                        <m:e>
                          <m:d>
                            <m:dPr>
                              <m:ctrlPr>
                                <a:rPr lang="en-US" altLang="ko-Kore-KR" i="1">
                                  <a:latin typeface="Cambria Math" panose="02040503050406030204" pitchFamily="18" charset="0"/>
                                </a:rPr>
                              </m:ctrlPr>
                            </m:dPr>
                            <m:e>
                              <m:r>
                                <a:rPr lang="en-US" altLang="ko-Kore-KR" i="1">
                                  <a:latin typeface="Cambria Math" panose="02040503050406030204" pitchFamily="18" charset="0"/>
                                </a:rPr>
                                <m:t>𝑦</m:t>
                              </m:r>
                              <m:r>
                                <a:rPr lang="en-US" altLang="ko-Kore-KR" i="1" baseline="-25000">
                                  <a:latin typeface="Cambria Math" panose="02040503050406030204" pitchFamily="18" charset="0"/>
                                </a:rPr>
                                <m:t>𝑗</m:t>
                              </m:r>
                              <m:r>
                                <a:rPr lang="en-US" altLang="ko-Kore-KR" i="1">
                                  <a:latin typeface="Cambria Math" panose="02040503050406030204" pitchFamily="18" charset="0"/>
                                </a:rPr>
                                <m:t> −</m:t>
                              </m:r>
                              <m:r>
                                <a:rPr lang="en-US" altLang="ko-Kore-KR" i="1">
                                  <a:latin typeface="Cambria Math" panose="02040503050406030204" pitchFamily="18" charset="0"/>
                                </a:rPr>
                                <m:t>h</m:t>
                              </m:r>
                              <m:r>
                                <a:rPr lang="en-US" altLang="ko-Kore-KR" b="1" baseline="-25000">
                                  <a:latin typeface="Cambria Math" panose="02040503050406030204" pitchFamily="18" charset="0"/>
                                </a:rPr>
                                <m:t>𝐰</m:t>
                              </m:r>
                              <m:d>
                                <m:dPr>
                                  <m:ctrlPr>
                                    <a:rPr lang="en-US" altLang="ko-Kore-KR" i="1" baseline="-2500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e>
                              </m:d>
                            </m:e>
                          </m:d>
                          <m:r>
                            <m:rPr>
                              <m:sty m:val="p"/>
                            </m:rPr>
                            <a:rPr lang="en-US" altLang="ko-Kore-KR">
                              <a:latin typeface="Cambria Math" panose="02040503050406030204" pitchFamily="18" charset="0"/>
                            </a:rPr>
                            <m:t>x</m:t>
                          </m:r>
                          <m:sSub>
                            <m:sSubPr>
                              <m:ctrlPr>
                                <a:rPr lang="en-US" altLang="ko-Kore-KR" i="1">
                                  <a:latin typeface="Cambria Math" panose="02040503050406030204" pitchFamily="18" charset="0"/>
                                </a:rPr>
                              </m:ctrlPr>
                            </m:sSubPr>
                            <m:e>
                              <m:r>
                                <a:rPr lang="en-US" altLang="ko-Kore-KR" i="1">
                                  <a:latin typeface="Cambria Math" panose="02040503050406030204" pitchFamily="18" charset="0"/>
                                </a:rPr>
                                <m:t> </m:t>
                              </m:r>
                              <m:r>
                                <a:rPr lang="en-US" altLang="ko-Kore-KR" i="1">
                                  <a:latin typeface="Cambria Math" panose="02040503050406030204" pitchFamily="18" charset="0"/>
                                </a:rPr>
                                <m:t>𝑥</m:t>
                              </m:r>
                            </m:e>
                            <m:sub>
                              <m:r>
                                <a:rPr lang="en-US" altLang="ko-Kore-KR" i="1">
                                  <a:latin typeface="Cambria Math" panose="02040503050406030204" pitchFamily="18" charset="0"/>
                                </a:rPr>
                                <m:t>𝑗</m:t>
                              </m:r>
                              <m:r>
                                <a:rPr lang="en-US" altLang="ko-Kore-KR" i="1">
                                  <a:latin typeface="Cambria Math" panose="02040503050406030204" pitchFamily="18" charset="0"/>
                                </a:rPr>
                                <m:t>,</m:t>
                              </m:r>
                              <m:r>
                                <a:rPr lang="en-US" altLang="ko-Kore-KR" i="1">
                                  <a:latin typeface="Cambria Math" panose="02040503050406030204" pitchFamily="18" charset="0"/>
                                </a:rPr>
                                <m:t>𝑖</m:t>
                              </m:r>
                            </m:sub>
                          </m:sSub>
                        </m:e>
                      </m:nary>
                    </m:oMath>
                  </m:oMathPara>
                </a14:m>
                <a:endParaRPr lang="en-US" altLang="ko-Kore-KR" b="1" dirty="0"/>
              </a:p>
            </p:txBody>
          </p:sp>
        </mc:Choice>
        <mc:Fallback xmlns="">
          <p:sp>
            <p:nvSpPr>
              <p:cNvPr id="9" name="TextBox 8">
                <a:extLst>
                  <a:ext uri="{FF2B5EF4-FFF2-40B4-BE49-F238E27FC236}">
                    <a16:creationId xmlns:a16="http://schemas.microsoft.com/office/drawing/2014/main" id="{ABC6DF34-9262-0F4A-AE81-B107FCA8274F}"/>
                  </a:ext>
                </a:extLst>
              </p:cNvPr>
              <p:cNvSpPr txBox="1">
                <a:spLocks noRot="1" noChangeAspect="1" noMove="1" noResize="1" noEditPoints="1" noAdjustHandles="1" noChangeArrowheads="1" noChangeShapeType="1" noTextEdit="1"/>
              </p:cNvSpPr>
              <p:nvPr/>
            </p:nvSpPr>
            <p:spPr>
              <a:xfrm>
                <a:off x="1032272" y="3723878"/>
                <a:ext cx="5339928" cy="1147622"/>
              </a:xfrm>
              <a:prstGeom prst="rect">
                <a:avLst/>
              </a:prstGeom>
              <a:blipFill>
                <a:blip r:embed="rId6"/>
                <a:stretch>
                  <a:fillRect t="-50000" b="-109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8859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(7/10)</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Overfitting and regularization</a:t>
            </a:r>
          </a:p>
          <a:p>
            <a:pPr>
              <a:buFont typeface="Wingdings" pitchFamily="2" charset="2"/>
              <a:buChar char="Ø"/>
            </a:pPr>
            <a:r>
              <a:rPr lang="en-US" altLang="ko-KR" sz="2000" b="0" dirty="0"/>
              <a:t>With </a:t>
            </a:r>
            <a:r>
              <a:rPr lang="en-US" altLang="ko-KR" sz="2000" b="0" dirty="0">
                <a:solidFill>
                  <a:srgbClr val="0000FF"/>
                </a:solidFill>
              </a:rPr>
              <a:t>multivariable linear regression </a:t>
            </a:r>
            <a:r>
              <a:rPr lang="en-US" altLang="ko-KR" sz="2000" b="0" dirty="0"/>
              <a:t>in </a:t>
            </a:r>
            <a:r>
              <a:rPr lang="en-US" altLang="ko-KR" sz="2000" b="0" dirty="0">
                <a:solidFill>
                  <a:srgbClr val="0000FF"/>
                </a:solidFill>
              </a:rPr>
              <a:t>high-dimensional spaces, </a:t>
            </a:r>
            <a:r>
              <a:rPr lang="en-US" altLang="ko-KR" sz="2000" b="0" dirty="0"/>
              <a:t>it is </a:t>
            </a:r>
            <a:r>
              <a:rPr lang="en-US" altLang="ko-KR" sz="2000" b="0" dirty="0">
                <a:solidFill>
                  <a:srgbClr val="0000FF"/>
                </a:solidFill>
              </a:rPr>
              <a:t>possible that some dimension that is actually irrelevant</a:t>
            </a:r>
            <a:r>
              <a:rPr lang="en-US" altLang="ko-KR" sz="2000" b="0" dirty="0"/>
              <a:t> appears by chance to be useful, resulting in </a:t>
            </a:r>
            <a:r>
              <a:rPr lang="en-US" altLang="ko-KR" sz="2000" b="0" dirty="0">
                <a:solidFill>
                  <a:srgbClr val="C00000"/>
                </a:solidFill>
              </a:rPr>
              <a:t>overfitting</a:t>
            </a:r>
          </a:p>
          <a:p>
            <a:pPr>
              <a:buFont typeface="Wingdings" pitchFamily="2" charset="2"/>
              <a:buChar char="Ø"/>
            </a:pPr>
            <a:r>
              <a:rPr lang="en" altLang="ko-Kore-KR" sz="2000" b="0" dirty="0"/>
              <a:t>Thus, it is common to </a:t>
            </a:r>
            <a:r>
              <a:rPr lang="en" altLang="ko-Kore-KR" sz="2000" b="0" dirty="0">
                <a:solidFill>
                  <a:srgbClr val="0000FF"/>
                </a:solidFill>
              </a:rPr>
              <a:t>use </a:t>
            </a:r>
            <a:r>
              <a:rPr lang="en" altLang="ko-Kore-KR" sz="2000" b="0" i="1" dirty="0">
                <a:solidFill>
                  <a:srgbClr val="C00000"/>
                </a:solidFill>
              </a:rPr>
              <a:t>regularization</a:t>
            </a:r>
            <a:r>
              <a:rPr lang="en" altLang="ko-Kore-KR" sz="2000" b="0" dirty="0">
                <a:solidFill>
                  <a:srgbClr val="C00000"/>
                </a:solidFill>
              </a:rPr>
              <a:t> </a:t>
            </a:r>
            <a:r>
              <a:rPr lang="en" altLang="ko-Kore-KR" sz="2000" b="0" dirty="0">
                <a:solidFill>
                  <a:srgbClr val="0000FF"/>
                </a:solidFill>
              </a:rPr>
              <a:t>on multivariable linear functions </a:t>
            </a:r>
            <a:r>
              <a:rPr lang="en" altLang="ko-Kore-KR" sz="2000" b="0" dirty="0"/>
              <a:t>to </a:t>
            </a:r>
            <a:r>
              <a:rPr lang="en" altLang="ko-Kore-KR" sz="2000" b="0" dirty="0">
                <a:solidFill>
                  <a:srgbClr val="0000FF"/>
                </a:solidFill>
              </a:rPr>
              <a:t>avoid </a:t>
            </a:r>
            <a:r>
              <a:rPr lang="en" altLang="ko-Kore-KR" sz="2000" b="0" dirty="0">
                <a:solidFill>
                  <a:srgbClr val="C00000"/>
                </a:solidFill>
              </a:rPr>
              <a:t>overfitting</a:t>
            </a:r>
            <a:endParaRPr lang="en" altLang="ko-Kore-KR" sz="2000" b="0" dirty="0">
              <a:solidFill>
                <a:srgbClr val="0000FF"/>
              </a:solidFill>
            </a:endParaRPr>
          </a:p>
          <a:p>
            <a:pPr>
              <a:buFont typeface="Wingdings" pitchFamily="2" charset="2"/>
              <a:buChar char="Ø"/>
            </a:pPr>
            <a:r>
              <a:rPr lang="en-US" altLang="ko-KR" sz="2000" b="0" dirty="0"/>
              <a:t>For linear functions the complexity can be specified as a function of the </a:t>
            </a:r>
            <a:r>
              <a:rPr lang="en-US" altLang="ko-KR" sz="2000" b="0" dirty="0">
                <a:solidFill>
                  <a:srgbClr val="0000FF"/>
                </a:solidFill>
              </a:rPr>
              <a:t>weights</a:t>
            </a:r>
            <a:r>
              <a:rPr lang="en-US" altLang="ko-KR" sz="2000" b="0" dirty="0"/>
              <a:t>. We can consider a </a:t>
            </a:r>
            <a:r>
              <a:rPr lang="en-US" altLang="ko-KR" sz="2000" b="0" dirty="0">
                <a:solidFill>
                  <a:srgbClr val="0000FF"/>
                </a:solidFill>
              </a:rPr>
              <a:t>family of regularization functions</a:t>
            </a:r>
            <a:r>
              <a:rPr lang="en-US" altLang="ko-KR" sz="2000" b="0" dirty="0"/>
              <a:t>:</a:t>
            </a:r>
          </a:p>
          <a:p>
            <a:pPr lvl="3"/>
            <a:endParaRPr lang="en-US" altLang="ko-KR" sz="1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15995A-C61F-78E8-D54E-30FC9F70A224}"/>
                  </a:ext>
                </a:extLst>
              </p:cNvPr>
              <p:cNvSpPr txBox="1"/>
              <p:nvPr/>
            </p:nvSpPr>
            <p:spPr>
              <a:xfrm>
                <a:off x="1763688" y="4148182"/>
                <a:ext cx="4572000" cy="7693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ore-KR" sz="1800" b="0" i="1" smtClean="0">
                              <a:latin typeface="Cambria Math" panose="02040503050406030204" pitchFamily="18" charset="0"/>
                            </a:rPr>
                          </m:ctrlPr>
                        </m:sSubPr>
                        <m:e>
                          <m:r>
                            <a:rPr lang="en-US" altLang="ko-Kore-KR" sz="1800" b="0" i="1" smtClean="0">
                              <a:latin typeface="Cambria Math" panose="02040503050406030204" pitchFamily="18" charset="0"/>
                            </a:rPr>
                            <m:t>𝐶𝑜𝑚𝑝𝑙𝑒𝑥𝑖𝑡𝑦</m:t>
                          </m:r>
                          <m:r>
                            <a:rPr lang="en-US" altLang="ko-Kore-KR" sz="1800" b="0" i="1" smtClean="0">
                              <a:latin typeface="Cambria Math" panose="02040503050406030204" pitchFamily="18" charset="0"/>
                            </a:rPr>
                            <m:t>(</m:t>
                          </m:r>
                          <m:r>
                            <a:rPr lang="en-US" altLang="ko-Kore-KR" sz="1800" b="0" i="1" smtClean="0">
                              <a:latin typeface="Cambria Math" panose="02040503050406030204" pitchFamily="18" charset="0"/>
                            </a:rPr>
                            <m:t>h</m:t>
                          </m:r>
                        </m:e>
                        <m:sub>
                          <m:r>
                            <a:rPr lang="en-US" altLang="ko-Kore-KR" b="1">
                              <a:latin typeface="Cambria Math" panose="02040503050406030204" pitchFamily="18" charset="0"/>
                            </a:rPr>
                            <m:t>𝐰</m:t>
                          </m:r>
                        </m:sub>
                      </m:sSub>
                      <m:r>
                        <a:rPr lang="en-US" altLang="ko-Kore-KR" sz="1800" b="0" i="1" smtClean="0">
                          <a:latin typeface="Cambria Math" panose="02040503050406030204" pitchFamily="18" charset="0"/>
                        </a:rPr>
                        <m:t>)=</m:t>
                      </m:r>
                      <m:sSub>
                        <m:sSubPr>
                          <m:ctrlPr>
                            <a:rPr lang="en-US" altLang="ko-Kore-KR" sz="1800" b="0" i="1" smtClean="0">
                              <a:latin typeface="Cambria Math" panose="02040503050406030204" pitchFamily="18" charset="0"/>
                            </a:rPr>
                          </m:ctrlPr>
                        </m:sSubPr>
                        <m:e>
                          <m:r>
                            <a:rPr lang="en-US" altLang="ko-Kore-KR" sz="1800" b="0" i="1" smtClean="0">
                              <a:latin typeface="Cambria Math" panose="02040503050406030204" pitchFamily="18" charset="0"/>
                            </a:rPr>
                            <m:t>𝐿</m:t>
                          </m:r>
                        </m:e>
                        <m:sub>
                          <m:r>
                            <a:rPr lang="en-US" altLang="ko-Kore-KR" sz="1800" b="0" i="1" smtClean="0">
                              <a:latin typeface="Cambria Math" panose="02040503050406030204" pitchFamily="18" charset="0"/>
                            </a:rPr>
                            <m:t>𝑞</m:t>
                          </m:r>
                        </m:sub>
                      </m:sSub>
                      <m:d>
                        <m:dPr>
                          <m:ctrlPr>
                            <a:rPr lang="en-US" altLang="ko-Kore-KR" sz="1800" b="1" i="1" smtClean="0">
                              <a:latin typeface="Cambria Math" panose="02040503050406030204" pitchFamily="18" charset="0"/>
                            </a:rPr>
                          </m:ctrlPr>
                        </m:dPr>
                        <m:e>
                          <m:r>
                            <a:rPr lang="en-US" altLang="ko-Kore-KR" sz="1800" b="1" i="0" smtClean="0">
                              <a:latin typeface="Cambria Math" panose="02040503050406030204" pitchFamily="18" charset="0"/>
                            </a:rPr>
                            <m:t>𝐰</m:t>
                          </m:r>
                        </m:e>
                      </m:d>
                      <m:r>
                        <a:rPr lang="en-US" altLang="ko-Kore-KR" sz="1800" b="0" i="1" smtClean="0">
                          <a:latin typeface="Cambria Math" panose="02040503050406030204" pitchFamily="18" charset="0"/>
                        </a:rPr>
                        <m:t>=</m:t>
                      </m:r>
                      <m:nary>
                        <m:naryPr>
                          <m:chr m:val="∑"/>
                          <m:supHide m:val="on"/>
                          <m:ctrlPr>
                            <a:rPr lang="en-US" altLang="ko-Kore-KR" sz="1800" b="0" i="1" smtClean="0">
                              <a:latin typeface="Cambria Math" panose="02040503050406030204" pitchFamily="18" charset="0"/>
                            </a:rPr>
                          </m:ctrlPr>
                        </m:naryPr>
                        <m:sub>
                          <m:r>
                            <m:rPr>
                              <m:brk m:alnAt="7"/>
                            </m:rPr>
                            <a:rPr lang="en-US" altLang="ko-Kore-KR" sz="1800" b="0" i="1" smtClean="0">
                              <a:latin typeface="Cambria Math" panose="02040503050406030204" pitchFamily="18" charset="0"/>
                            </a:rPr>
                            <m:t>𝑖</m:t>
                          </m:r>
                        </m:sub>
                        <m:sup/>
                        <m:e>
                          <m:sSup>
                            <m:sSupPr>
                              <m:ctrlPr>
                                <a:rPr lang="en-US" altLang="ko-Kore-KR" sz="1800" b="0" i="1" smtClean="0">
                                  <a:latin typeface="Cambria Math" panose="02040503050406030204" pitchFamily="18" charset="0"/>
                                </a:rPr>
                              </m:ctrlPr>
                            </m:sSupPr>
                            <m:e>
                              <m:r>
                                <a:rPr lang="en-US" altLang="ko-Kore-KR" i="1">
                                  <a:latin typeface="Cambria Math" panose="02040503050406030204" pitchFamily="18" charset="0"/>
                                </a:rPr>
                                <m:t>|</m:t>
                              </m:r>
                              <m:sSub>
                                <m:sSubPr>
                                  <m:ctrlPr>
                                    <a:rPr lang="en-US" altLang="ko-Kore-KR" i="1">
                                      <a:latin typeface="Cambria Math" panose="02040503050406030204" pitchFamily="18" charset="0"/>
                                    </a:rPr>
                                  </m:ctrlPr>
                                </m:sSubPr>
                                <m:e>
                                  <m:r>
                                    <a:rPr lang="en-US" altLang="ko-Kore-KR" i="1">
                                      <a:latin typeface="Cambria Math" panose="02040503050406030204" pitchFamily="18" charset="0"/>
                                    </a:rPr>
                                    <m:t>𝑤</m:t>
                                  </m:r>
                                </m:e>
                                <m:sub>
                                  <m:r>
                                    <a:rPr lang="en-US" altLang="ko-Kore-KR" i="1">
                                      <a:latin typeface="Cambria Math" panose="02040503050406030204" pitchFamily="18" charset="0"/>
                                    </a:rPr>
                                    <m:t>𝑖</m:t>
                                  </m:r>
                                </m:sub>
                              </m:sSub>
                              <m:r>
                                <a:rPr lang="en-US" altLang="ko-Kore-KR" b="0" i="1" smtClean="0">
                                  <a:latin typeface="Cambria Math" panose="02040503050406030204" pitchFamily="18" charset="0"/>
                                </a:rPr>
                                <m:t>|</m:t>
                              </m:r>
                            </m:e>
                            <m:sup>
                              <m:r>
                                <a:rPr lang="en-US" altLang="ko-Kore-KR" sz="1800" b="0" i="1" smtClean="0">
                                  <a:latin typeface="Cambria Math" panose="02040503050406030204" pitchFamily="18" charset="0"/>
                                </a:rPr>
                                <m:t>𝑞</m:t>
                              </m:r>
                            </m:sup>
                          </m:sSup>
                        </m:e>
                      </m:nary>
                    </m:oMath>
                  </m:oMathPara>
                </a14:m>
                <a:endParaRPr lang="ko-Kore-KR" altLang="en-US" dirty="0"/>
              </a:p>
            </p:txBody>
          </p:sp>
        </mc:Choice>
        <mc:Fallback xmlns="">
          <p:sp>
            <p:nvSpPr>
              <p:cNvPr id="8" name="TextBox 7">
                <a:extLst>
                  <a:ext uri="{FF2B5EF4-FFF2-40B4-BE49-F238E27FC236}">
                    <a16:creationId xmlns:a16="http://schemas.microsoft.com/office/drawing/2014/main" id="{6515995A-C61F-78E8-D54E-30FC9F70A224}"/>
                  </a:ext>
                </a:extLst>
              </p:cNvPr>
              <p:cNvSpPr txBox="1">
                <a:spLocks noRot="1" noChangeAspect="1" noMove="1" noResize="1" noEditPoints="1" noAdjustHandles="1" noChangeArrowheads="1" noChangeShapeType="1" noTextEdit="1"/>
              </p:cNvSpPr>
              <p:nvPr/>
            </p:nvSpPr>
            <p:spPr>
              <a:xfrm>
                <a:off x="1763688" y="4148182"/>
                <a:ext cx="4572000" cy="769313"/>
              </a:xfrm>
              <a:prstGeom prst="rect">
                <a:avLst/>
              </a:prstGeom>
              <a:blipFill>
                <a:blip r:embed="rId2"/>
                <a:stretch>
                  <a:fillRect t="-121311" b="-1688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1175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(8/10)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Regularization</a:t>
                </a:r>
              </a:p>
              <a:p>
                <a:pPr>
                  <a:buFont typeface="Wingdings" pitchFamily="2" charset="2"/>
                  <a:buChar char="Ø"/>
                </a:pPr>
                <a14:m>
                  <m:oMath xmlns:m="http://schemas.openxmlformats.org/officeDocument/2006/math">
                    <m:sSub>
                      <m:sSubPr>
                        <m:ctrlPr>
                          <a:rPr lang="en-US" altLang="ko-KR" sz="2000" b="0" i="1" dirty="0">
                            <a:solidFill>
                              <a:srgbClr val="0000FF"/>
                            </a:solidFill>
                            <a:latin typeface="Cambria Math" panose="02040503050406030204" pitchFamily="18" charset="0"/>
                          </a:rPr>
                        </m:ctrlPr>
                      </m:sSubPr>
                      <m:e>
                        <m:r>
                          <a:rPr lang="en-US" altLang="ko-KR" sz="2000" b="0" i="1" dirty="0">
                            <a:solidFill>
                              <a:srgbClr val="0000FF"/>
                            </a:solidFill>
                            <a:latin typeface="Cambria Math" panose="02040503050406030204" pitchFamily="18" charset="0"/>
                          </a:rPr>
                          <m:t>𝐿</m:t>
                        </m:r>
                      </m:e>
                      <m:sub>
                        <m:r>
                          <a:rPr lang="en-US" altLang="ko-KR" sz="2000" b="0" i="1" dirty="0">
                            <a:solidFill>
                              <a:srgbClr val="0000FF"/>
                            </a:solidFill>
                            <a:latin typeface="Cambria Math" panose="02040503050406030204" pitchFamily="18" charset="0"/>
                          </a:rPr>
                          <m:t>1</m:t>
                        </m:r>
                      </m:sub>
                    </m:sSub>
                    <m:r>
                      <a:rPr lang="en-US" altLang="ko-KR" sz="2000" b="0" i="1" dirty="0">
                        <a:solidFill>
                          <a:srgbClr val="0000FF"/>
                        </a:solidFill>
                        <a:latin typeface="Cambria Math" panose="02040503050406030204" pitchFamily="18" charset="0"/>
                      </a:rPr>
                      <m:t> </m:t>
                    </m:r>
                  </m:oMath>
                </a14:m>
                <a:r>
                  <a:rPr lang="en-US" altLang="ko-KR" sz="2000" b="0" dirty="0">
                    <a:solidFill>
                      <a:srgbClr val="0000FF"/>
                    </a:solidFill>
                  </a:rPr>
                  <a:t>regularization leads to weights of zero</a:t>
                </a:r>
                <a:r>
                  <a:rPr lang="en-US" altLang="ko-KR" sz="2000" b="0" dirty="0"/>
                  <a:t>, while </a:t>
                </a:r>
                <a14:m>
                  <m:oMath xmlns:m="http://schemas.openxmlformats.org/officeDocument/2006/math">
                    <m:sSub>
                      <m:sSubPr>
                        <m:ctrlPr>
                          <a:rPr lang="en-US" altLang="ko-KR" sz="2000" b="0" i="1" dirty="0">
                            <a:solidFill>
                              <a:srgbClr val="C00000"/>
                            </a:solidFill>
                            <a:latin typeface="Cambria Math" panose="02040503050406030204" pitchFamily="18" charset="0"/>
                          </a:rPr>
                        </m:ctrlPr>
                      </m:sSubPr>
                      <m:e>
                        <m:r>
                          <a:rPr lang="en-US" altLang="ko-KR" sz="2000" b="0" i="1" dirty="0">
                            <a:solidFill>
                              <a:srgbClr val="C00000"/>
                            </a:solidFill>
                            <a:latin typeface="Cambria Math" panose="02040503050406030204" pitchFamily="18" charset="0"/>
                          </a:rPr>
                          <m:t>𝐿</m:t>
                        </m:r>
                      </m:e>
                      <m:sub>
                        <m:r>
                          <a:rPr lang="en-US" altLang="ko-KR" sz="2000" b="0" i="1" dirty="0">
                            <a:solidFill>
                              <a:srgbClr val="C00000"/>
                            </a:solidFill>
                            <a:latin typeface="Cambria Math" panose="02040503050406030204" pitchFamily="18" charset="0"/>
                          </a:rPr>
                          <m:t>2</m:t>
                        </m:r>
                      </m:sub>
                    </m:sSub>
                  </m:oMath>
                </a14:m>
                <a:r>
                  <a:rPr lang="en-US" altLang="ko-KR" sz="2000" b="0" dirty="0">
                    <a:solidFill>
                      <a:srgbClr val="C00000"/>
                    </a:solidFill>
                  </a:rPr>
                  <a:t> regularization does not.</a:t>
                </a:r>
              </a:p>
              <a:p>
                <a:pPr>
                  <a:buFont typeface="Wingdings" pitchFamily="2" charset="2"/>
                  <a:buChar char="Ø"/>
                </a:pPr>
                <a:endParaRPr lang="en-US" altLang="ko-KR" sz="2800" b="1" dirty="0"/>
              </a:p>
              <a:p>
                <a:pPr lvl="3"/>
                <a:endParaRPr lang="en-US" altLang="ko-KR" sz="140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4176464"/>
              </a:xfrm>
              <a:blipFill>
                <a:blip r:embed="rId2"/>
                <a:stretch>
                  <a:fillRect l="-456"/>
                </a:stretch>
              </a:blipFill>
            </p:spPr>
            <p:txBody>
              <a:bodyPr/>
              <a:lstStyle/>
              <a:p>
                <a:r>
                  <a:rPr lang="ko-KR" altLang="en-US">
                    <a:noFill/>
                  </a:rPr>
                  <a:t> </a:t>
                </a:r>
              </a:p>
            </p:txBody>
          </p:sp>
        </mc:Fallback>
      </mc:AlternateContent>
      <p:sp>
        <p:nvSpPr>
          <p:cNvPr id="8" name="Google Shape;77;p4">
            <a:extLst>
              <a:ext uri="{FF2B5EF4-FFF2-40B4-BE49-F238E27FC236}">
                <a16:creationId xmlns:a16="http://schemas.microsoft.com/office/drawing/2014/main" id="{4BEBF4BD-92FE-64AF-D074-364269BFA3DB}"/>
              </a:ext>
            </a:extLst>
          </p:cNvPr>
          <p:cNvSpPr txBox="1"/>
          <p:nvPr/>
        </p:nvSpPr>
        <p:spPr>
          <a:xfrm>
            <a:off x="6156176" y="3219822"/>
            <a:ext cx="2736304"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 Modern Approach (4th Edition). Pearson</a:t>
            </a:r>
            <a:endParaRPr sz="2800" dirty="0"/>
          </a:p>
        </p:txBody>
      </p:sp>
      <p:pic>
        <p:nvPicPr>
          <p:cNvPr id="9" name="그림 8">
            <a:extLst>
              <a:ext uri="{FF2B5EF4-FFF2-40B4-BE49-F238E27FC236}">
                <a16:creationId xmlns:a16="http://schemas.microsoft.com/office/drawing/2014/main" id="{E0C49387-F8E4-D675-490F-099453E006B2}"/>
              </a:ext>
            </a:extLst>
          </p:cNvPr>
          <p:cNvPicPr>
            <a:picLocks noChangeAspect="1"/>
          </p:cNvPicPr>
          <p:nvPr/>
        </p:nvPicPr>
        <p:blipFill>
          <a:blip r:embed="rId3"/>
          <a:stretch>
            <a:fillRect/>
          </a:stretch>
        </p:blipFill>
        <p:spPr>
          <a:xfrm>
            <a:off x="755576" y="1779662"/>
            <a:ext cx="5287555" cy="3060530"/>
          </a:xfrm>
          <a:prstGeom prst="rect">
            <a:avLst/>
          </a:prstGeom>
        </p:spPr>
      </p:pic>
    </p:spTree>
    <p:extLst>
      <p:ext uri="{BB962C8B-B14F-4D97-AF65-F5344CB8AC3E}">
        <p14:creationId xmlns:p14="http://schemas.microsoft.com/office/powerpoint/2010/main" val="1540979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(9/10)</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3804192" cy="2042646"/>
          </a:xfrm>
        </p:spPr>
        <p:txBody>
          <a:bodyPr/>
          <a:lstStyle/>
          <a:p>
            <a:pPr marL="0" indent="0">
              <a:lnSpc>
                <a:spcPct val="100000"/>
              </a:lnSpc>
              <a:buNone/>
            </a:pPr>
            <a:r>
              <a:rPr lang="en-US" altLang="ko-Kore-KR" sz="2200" dirty="0"/>
              <a:t>Linear classifiers with a hard threshold</a:t>
            </a:r>
          </a:p>
          <a:p>
            <a:pPr marL="285750" indent="-285750">
              <a:lnSpc>
                <a:spcPct val="100000"/>
              </a:lnSpc>
              <a:buFont typeface="Wingdings" pitchFamily="2" charset="2"/>
              <a:buChar char="Ø"/>
            </a:pPr>
            <a:r>
              <a:rPr lang="en-US" altLang="ko-KR" sz="1600" b="0" dirty="0"/>
              <a:t>Linear functions can be used to </a:t>
            </a:r>
            <a:r>
              <a:rPr lang="en-US" altLang="ko-KR" sz="1600" b="0" dirty="0">
                <a:solidFill>
                  <a:srgbClr val="0000FF"/>
                </a:solidFill>
              </a:rPr>
              <a:t>do classification as well as regression</a:t>
            </a:r>
            <a:r>
              <a:rPr lang="en-US" altLang="ko-KR" sz="1600" b="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C907A2-ACF0-FED7-2D3C-A3A85EC47231}"/>
                  </a:ext>
                </a:extLst>
              </p:cNvPr>
              <p:cNvSpPr txBox="1"/>
              <p:nvPr/>
            </p:nvSpPr>
            <p:spPr>
              <a:xfrm>
                <a:off x="611560" y="3864825"/>
                <a:ext cx="4498205" cy="5791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ore-KR" sz="1600" b="0" i="1" smtClean="0">
                              <a:latin typeface="Cambria Math" panose="02040503050406030204" pitchFamily="18" charset="0"/>
                            </a:rPr>
                          </m:ctrlPr>
                        </m:sSubPr>
                        <m:e>
                          <m:r>
                            <a:rPr lang="en-US" altLang="ko-Kore-KR" sz="1600" b="0" i="1">
                              <a:latin typeface="Cambria Math" panose="02040503050406030204" pitchFamily="18" charset="0"/>
                            </a:rPr>
                            <m:t>h</m:t>
                          </m:r>
                        </m:e>
                        <m:sub>
                          <m:r>
                            <a:rPr lang="en-US" altLang="ko-Kore-KR" sz="1600" b="0" i="1">
                              <a:latin typeface="Cambria Math" panose="02040503050406030204" pitchFamily="18" charset="0"/>
                            </a:rPr>
                            <m:t>𝑤</m:t>
                          </m:r>
                        </m:sub>
                      </m:sSub>
                      <m:d>
                        <m:dPr>
                          <m:ctrlPr>
                            <a:rPr lang="en-US" altLang="ko-Kore-KR" sz="1600" i="1" smtClean="0">
                              <a:latin typeface="Cambria Math" panose="02040503050406030204" pitchFamily="18" charset="0"/>
                            </a:rPr>
                          </m:ctrlPr>
                        </m:dPr>
                        <m:e>
                          <m:r>
                            <a:rPr lang="en-US" altLang="ko-Kore-KR" sz="1600" b="1" i="0" smtClean="0">
                              <a:latin typeface="Cambria Math" panose="02040503050406030204" pitchFamily="18" charset="0"/>
                            </a:rPr>
                            <m:t>𝐱</m:t>
                          </m:r>
                        </m:e>
                      </m:d>
                      <m:r>
                        <a:rPr lang="en-US" altLang="ko-Kore-KR" sz="1600" b="0" i="1" smtClean="0">
                          <a:latin typeface="Cambria Math" panose="02040503050406030204" pitchFamily="18" charset="0"/>
                        </a:rPr>
                        <m:t>=</m:t>
                      </m:r>
                      <m:r>
                        <a:rPr lang="en-US" altLang="ko-Kore-KR" sz="1600" b="0" i="1" smtClean="0">
                          <a:latin typeface="Cambria Math" panose="02040503050406030204" pitchFamily="18" charset="0"/>
                        </a:rPr>
                        <m:t>𝑇h𝑟𝑒𝑠h𝑜𝑙𝑑</m:t>
                      </m:r>
                      <m:d>
                        <m:dPr>
                          <m:ctrlPr>
                            <a:rPr lang="en-US" altLang="ko-Kore-KR" sz="1600" b="0" i="1" smtClean="0">
                              <a:latin typeface="Cambria Math" panose="02040503050406030204" pitchFamily="18" charset="0"/>
                            </a:rPr>
                          </m:ctrlPr>
                        </m:dPr>
                        <m:e>
                          <m:r>
                            <a:rPr lang="en-US" altLang="ko-Kore-KR" sz="1600" b="1" i="0">
                              <a:latin typeface="Cambria Math" panose="02040503050406030204" pitchFamily="18" charset="0"/>
                            </a:rPr>
                            <m:t>𝐰</m:t>
                          </m:r>
                          <m:r>
                            <a:rPr lang="en-US" altLang="ko-Kore-KR" sz="1600" b="1" i="0">
                              <a:latin typeface="Cambria Math" panose="02040503050406030204" pitchFamily="18" charset="0"/>
                              <a:ea typeface="Cambria Math" panose="02040503050406030204" pitchFamily="18" charset="0"/>
                            </a:rPr>
                            <m:t>∙</m:t>
                          </m:r>
                          <m:r>
                            <a:rPr lang="en-US" altLang="ko-Kore-KR" sz="1600" b="1" i="0" smtClean="0">
                              <a:latin typeface="Cambria Math" panose="02040503050406030204" pitchFamily="18" charset="0"/>
                              <a:ea typeface="Cambria Math" panose="02040503050406030204" pitchFamily="18" charset="0"/>
                            </a:rPr>
                            <m:t>𝐱</m:t>
                          </m:r>
                        </m:e>
                      </m:d>
                      <m:r>
                        <a:rPr lang="en-US" altLang="ko-Kore-KR" sz="1600" b="0" i="0" smtClean="0">
                          <a:latin typeface="Cambria Math" panose="02040503050406030204" pitchFamily="18" charset="0"/>
                          <a:ea typeface="Cambria Math" panose="02040503050406030204" pitchFamily="18" charset="0"/>
                        </a:rPr>
                        <m:t>  </m:t>
                      </m:r>
                    </m:oMath>
                  </m:oMathPara>
                </a14:m>
                <a:endParaRPr lang="en-US" altLang="ko-Kore-KR" sz="1600"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ko-Kore-KR" sz="1600" b="0" i="0" smtClean="0">
                          <a:latin typeface="Cambria Math" panose="02040503050406030204" pitchFamily="18" charset="0"/>
                          <a:ea typeface="Cambria Math" panose="02040503050406030204" pitchFamily="18" charset="0"/>
                        </a:rPr>
                        <m:t>where</m:t>
                      </m:r>
                      <m:r>
                        <a:rPr lang="en-US" altLang="ko-Kore-KR" sz="1600" b="0" i="0" smtClean="0">
                          <a:latin typeface="Cambria Math" panose="02040503050406030204" pitchFamily="18" charset="0"/>
                          <a:ea typeface="Cambria Math" panose="02040503050406030204" pitchFamily="18" charset="0"/>
                        </a:rPr>
                        <m:t> </m:t>
                      </m:r>
                      <m:r>
                        <a:rPr lang="en-US" altLang="ko-Kore-KR" sz="1600" b="0" i="1" smtClean="0">
                          <a:latin typeface="Cambria Math" panose="02040503050406030204" pitchFamily="18" charset="0"/>
                          <a:ea typeface="Cambria Math" panose="02040503050406030204" pitchFamily="18" charset="0"/>
                        </a:rPr>
                        <m:t>𝑇h𝑟𝑒𝑠h𝑜𝑙𝑑</m:t>
                      </m:r>
                      <m:d>
                        <m:dPr>
                          <m:ctrlPr>
                            <a:rPr lang="en-US" altLang="ko-Kore-KR" sz="1600" b="0" i="1" smtClean="0">
                              <a:latin typeface="Cambria Math" panose="02040503050406030204" pitchFamily="18" charset="0"/>
                              <a:ea typeface="Cambria Math" panose="02040503050406030204" pitchFamily="18" charset="0"/>
                            </a:rPr>
                          </m:ctrlPr>
                        </m:dPr>
                        <m:e>
                          <m:r>
                            <a:rPr lang="en-US" altLang="ko-Kore-KR" sz="1600" b="0" i="1" smtClean="0">
                              <a:latin typeface="Cambria Math" panose="02040503050406030204" pitchFamily="18" charset="0"/>
                              <a:ea typeface="Cambria Math" panose="02040503050406030204" pitchFamily="18" charset="0"/>
                            </a:rPr>
                            <m:t>𝑧</m:t>
                          </m:r>
                        </m:e>
                      </m:d>
                      <m:r>
                        <a:rPr lang="en-US" altLang="ko-Kore-KR" sz="1600" b="0" i="0" smtClean="0">
                          <a:latin typeface="Cambria Math" panose="02040503050406030204" pitchFamily="18" charset="0"/>
                          <a:ea typeface="Cambria Math" panose="02040503050406030204" pitchFamily="18" charset="0"/>
                        </a:rPr>
                        <m:t>=1 </m:t>
                      </m:r>
                      <m:r>
                        <m:rPr>
                          <m:sty m:val="p"/>
                        </m:rPr>
                        <a:rPr lang="en-US" altLang="ko-Kore-KR" sz="1600" b="0" i="0">
                          <a:latin typeface="Cambria Math" panose="02040503050406030204" pitchFamily="18" charset="0"/>
                          <a:ea typeface="Cambria Math" panose="02040503050406030204" pitchFamily="18" charset="0"/>
                        </a:rPr>
                        <m:t>if</m:t>
                      </m:r>
                      <m:r>
                        <a:rPr lang="en-US" altLang="ko-Kore-KR" sz="1600" b="0" i="0">
                          <a:latin typeface="Cambria Math" panose="02040503050406030204" pitchFamily="18" charset="0"/>
                          <a:ea typeface="Cambria Math" panose="02040503050406030204" pitchFamily="18" charset="0"/>
                        </a:rPr>
                        <m:t> </m:t>
                      </m:r>
                      <m:r>
                        <a:rPr lang="en-US" altLang="ko-Kore-KR" sz="1600" b="0" i="1" smtClean="0">
                          <a:latin typeface="Cambria Math" panose="02040503050406030204" pitchFamily="18" charset="0"/>
                          <a:ea typeface="Cambria Math" panose="02040503050406030204" pitchFamily="18" charset="0"/>
                        </a:rPr>
                        <m:t>𝑧</m:t>
                      </m:r>
                      <m:r>
                        <a:rPr lang="en-US" altLang="ko-Kore-KR" sz="1600" b="0" i="0">
                          <a:latin typeface="Cambria Math" panose="02040503050406030204" pitchFamily="18" charset="0"/>
                          <a:ea typeface="Cambria Math" panose="02040503050406030204" pitchFamily="18" charset="0"/>
                        </a:rPr>
                        <m:t>≥0 </m:t>
                      </m:r>
                      <m:r>
                        <m:rPr>
                          <m:sty m:val="p"/>
                        </m:rPr>
                        <a:rPr lang="en-US" altLang="ko-Kore-KR" sz="1600" b="0" i="0">
                          <a:latin typeface="Cambria Math" panose="02040503050406030204" pitchFamily="18" charset="0"/>
                          <a:ea typeface="Cambria Math" panose="02040503050406030204" pitchFamily="18" charset="0"/>
                        </a:rPr>
                        <m:t>and</m:t>
                      </m:r>
                      <m:r>
                        <a:rPr lang="en-US" altLang="ko-Kore-KR" sz="1600" b="0" i="0">
                          <a:latin typeface="Cambria Math" panose="02040503050406030204" pitchFamily="18" charset="0"/>
                          <a:ea typeface="Cambria Math" panose="02040503050406030204" pitchFamily="18" charset="0"/>
                        </a:rPr>
                        <m:t> 0 </m:t>
                      </m:r>
                      <m:r>
                        <m:rPr>
                          <m:sty m:val="p"/>
                        </m:rPr>
                        <a:rPr lang="en-US" altLang="ko-Kore-KR" sz="1600" b="0" i="0">
                          <a:latin typeface="Cambria Math" panose="02040503050406030204" pitchFamily="18" charset="0"/>
                          <a:ea typeface="Cambria Math" panose="02040503050406030204" pitchFamily="18" charset="0"/>
                        </a:rPr>
                        <m:t>otherwise</m:t>
                      </m:r>
                    </m:oMath>
                  </m:oMathPara>
                </a14:m>
                <a:endParaRPr lang="en-US" altLang="ko-KR" sz="1600" b="0" dirty="0"/>
              </a:p>
            </p:txBody>
          </p:sp>
        </mc:Choice>
        <mc:Fallback xmlns="">
          <p:sp>
            <p:nvSpPr>
              <p:cNvPr id="10" name="TextBox 9">
                <a:extLst>
                  <a:ext uri="{FF2B5EF4-FFF2-40B4-BE49-F238E27FC236}">
                    <a16:creationId xmlns:a16="http://schemas.microsoft.com/office/drawing/2014/main" id="{85C907A2-ACF0-FED7-2D3C-A3A85EC47231}"/>
                  </a:ext>
                </a:extLst>
              </p:cNvPr>
              <p:cNvSpPr txBox="1">
                <a:spLocks noRot="1" noChangeAspect="1" noMove="1" noResize="1" noEditPoints="1" noAdjustHandles="1" noChangeArrowheads="1" noChangeShapeType="1" noTextEdit="1"/>
              </p:cNvSpPr>
              <p:nvPr/>
            </p:nvSpPr>
            <p:spPr>
              <a:xfrm>
                <a:off x="611560" y="3864825"/>
                <a:ext cx="4498205" cy="579133"/>
              </a:xfrm>
              <a:prstGeom prst="rect">
                <a:avLst/>
              </a:prstGeom>
              <a:blipFill>
                <a:blip r:embed="rId2"/>
                <a:stretch>
                  <a:fillRect b="-8511"/>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A61450CF-C94B-5379-5D1E-175D90CA4DF5}"/>
              </a:ext>
            </a:extLst>
          </p:cNvPr>
          <p:cNvPicPr>
            <a:picLocks noChangeAspect="1"/>
          </p:cNvPicPr>
          <p:nvPr/>
        </p:nvPicPr>
        <p:blipFill>
          <a:blip r:embed="rId3"/>
          <a:stretch>
            <a:fillRect/>
          </a:stretch>
        </p:blipFill>
        <p:spPr>
          <a:xfrm>
            <a:off x="4354857" y="1085110"/>
            <a:ext cx="4641582" cy="1559988"/>
          </a:xfrm>
          <a:prstGeom prst="rect">
            <a:avLst/>
          </a:prstGeom>
        </p:spPr>
      </p:pic>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7481FDD6-ABA0-1748-AC8B-FC01B2BB5C5D}"/>
                  </a:ext>
                </a:extLst>
              </p:cNvPr>
              <p:cNvSpPr/>
              <p:nvPr/>
            </p:nvSpPr>
            <p:spPr>
              <a:xfrm>
                <a:off x="335760" y="2859782"/>
                <a:ext cx="3804192" cy="830997"/>
              </a:xfrm>
              <a:prstGeom prst="rect">
                <a:avLst/>
              </a:prstGeom>
            </p:spPr>
            <p:txBody>
              <a:bodyPr wrap="square">
                <a:spAutoFit/>
              </a:bodyPr>
              <a:lstStyle/>
              <a:p>
                <a:pPr marL="285750" indent="-285750">
                  <a:buFont typeface="Wingdings" pitchFamily="2" charset="2"/>
                  <a:buChar char="Ø"/>
                </a:pPr>
                <a:r>
                  <a:rPr lang="en-US" altLang="ko-KR" sz="1600" dirty="0">
                    <a:latin typeface="Times New Roman" panose="02020603050405020304" pitchFamily="18" charset="0"/>
                    <a:cs typeface="Times New Roman" panose="02020603050405020304" pitchFamily="18" charset="0"/>
                  </a:rPr>
                  <a:t>Alternatively, we can think of </a:t>
                </a:r>
                <a:r>
                  <a:rPr lang="en-US" altLang="ko-KR" sz="1600" i="1" dirty="0">
                    <a:solidFill>
                      <a:srgbClr val="0000FF"/>
                    </a:solidFill>
                    <a:latin typeface="Times New Roman" panose="02020603050405020304" pitchFamily="18" charset="0"/>
                    <a:cs typeface="Times New Roman" panose="02020603050405020304" pitchFamily="18" charset="0"/>
                  </a:rPr>
                  <a:t>h</a:t>
                </a:r>
                <a:r>
                  <a:rPr lang="en-US" altLang="ko-KR" sz="1600" i="1"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as the result of passing the </a:t>
                </a:r>
                <a:r>
                  <a:rPr lang="en-US" altLang="ko-KR" sz="1600" dirty="0">
                    <a:solidFill>
                      <a:srgbClr val="0000FF"/>
                    </a:solidFill>
                    <a:latin typeface="Times New Roman" panose="02020603050405020304" pitchFamily="18" charset="0"/>
                    <a:cs typeface="Times New Roman" panose="02020603050405020304" pitchFamily="18" charset="0"/>
                  </a:rPr>
                  <a:t>linear function </a:t>
                </a:r>
                <a14:m>
                  <m:oMath xmlns:m="http://schemas.openxmlformats.org/officeDocument/2006/math">
                    <m:r>
                      <a:rPr lang="en-US" altLang="ko-KR" sz="1600" b="1" dirty="0">
                        <a:solidFill>
                          <a:srgbClr val="0000FF"/>
                        </a:solidFill>
                        <a:latin typeface="Cambria Math" panose="02040503050406030204" pitchFamily="18" charset="0"/>
                      </a:rPr>
                      <m:t>𝐰</m:t>
                    </m:r>
                    <m:r>
                      <a:rPr lang="en-US" altLang="ko-KR" sz="1600" b="1" dirty="0">
                        <a:solidFill>
                          <a:srgbClr val="0000FF"/>
                        </a:solidFill>
                        <a:latin typeface="Cambria Math" panose="02040503050406030204" pitchFamily="18" charset="0"/>
                        <a:ea typeface="Cambria Math" panose="02040503050406030204" pitchFamily="18" charset="0"/>
                      </a:rPr>
                      <m:t>∙</m:t>
                    </m:r>
                    <m:r>
                      <a:rPr lang="en-US" altLang="ko-KR" sz="1600" b="1" dirty="0">
                        <a:solidFill>
                          <a:srgbClr val="0000FF"/>
                        </a:solidFill>
                        <a:latin typeface="Cambria Math" panose="02040503050406030204" pitchFamily="18" charset="0"/>
                      </a:rPr>
                      <m:t>𝐱</m:t>
                    </m:r>
                    <m:r>
                      <a:rPr lang="en-US" altLang="ko-KR" sz="1600" i="1" dirty="0">
                        <a:solidFill>
                          <a:srgbClr val="0000FF"/>
                        </a:solidFill>
                        <a:latin typeface="Cambria Math" panose="02040503050406030204" pitchFamily="18" charset="0"/>
                      </a:rPr>
                      <m:t> </m:t>
                    </m:r>
                  </m:oMath>
                </a14:m>
                <a:r>
                  <a:rPr lang="en-US" altLang="ko-KR" sz="1600" dirty="0">
                    <a:latin typeface="Times New Roman" panose="02020603050405020304" pitchFamily="18" charset="0"/>
                    <a:cs typeface="Times New Roman" panose="02020603050405020304" pitchFamily="18" charset="0"/>
                  </a:rPr>
                  <a:t>through a </a:t>
                </a:r>
                <a:r>
                  <a:rPr lang="en-US" altLang="ko-KR" sz="1600" dirty="0">
                    <a:solidFill>
                      <a:srgbClr val="0000FF"/>
                    </a:solidFill>
                    <a:latin typeface="Times New Roman" panose="02020603050405020304" pitchFamily="18" charset="0"/>
                    <a:cs typeface="Times New Roman" panose="02020603050405020304" pitchFamily="18" charset="0"/>
                  </a:rPr>
                  <a:t>threshold function</a:t>
                </a:r>
                <a:r>
                  <a:rPr lang="en-US" altLang="ko-KR" sz="1600" dirty="0">
                    <a:latin typeface="Times New Roman" panose="02020603050405020304" pitchFamily="18" charset="0"/>
                    <a:cs typeface="Times New Roman" panose="02020603050405020304" pitchFamily="18" charset="0"/>
                  </a:rPr>
                  <a:t>:</a:t>
                </a:r>
                <a:endParaRPr lang="en-US" altLang="ko-KR" sz="1100" dirty="0">
                  <a:latin typeface="Times New Roman" panose="02020603050405020304" pitchFamily="18" charset="0"/>
                  <a:cs typeface="Times New Roman" panose="02020603050405020304" pitchFamily="18" charset="0"/>
                </a:endParaRPr>
              </a:p>
            </p:txBody>
          </p:sp>
        </mc:Choice>
        <mc:Fallback xmlns="">
          <p:sp>
            <p:nvSpPr>
              <p:cNvPr id="5" name="직사각형 4">
                <a:extLst>
                  <a:ext uri="{FF2B5EF4-FFF2-40B4-BE49-F238E27FC236}">
                    <a16:creationId xmlns:a16="http://schemas.microsoft.com/office/drawing/2014/main" id="{7481FDD6-ABA0-1748-AC8B-FC01B2BB5C5D}"/>
                  </a:ext>
                </a:extLst>
              </p:cNvPr>
              <p:cNvSpPr>
                <a:spLocks noRot="1" noChangeAspect="1" noMove="1" noResize="1" noEditPoints="1" noAdjustHandles="1" noChangeArrowheads="1" noChangeShapeType="1" noTextEdit="1"/>
              </p:cNvSpPr>
              <p:nvPr/>
            </p:nvSpPr>
            <p:spPr>
              <a:xfrm>
                <a:off x="335760" y="2859782"/>
                <a:ext cx="3804192" cy="830997"/>
              </a:xfrm>
              <a:prstGeom prst="rect">
                <a:avLst/>
              </a:prstGeom>
              <a:blipFill>
                <a:blip r:embed="rId4"/>
                <a:stretch>
                  <a:fillRect l="-332" t="-149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E6A755-E541-3A49-B0C7-E5F746DA7B53}"/>
                  </a:ext>
                </a:extLst>
              </p:cNvPr>
              <p:cNvSpPr txBox="1"/>
              <p:nvPr/>
            </p:nvSpPr>
            <p:spPr>
              <a:xfrm>
                <a:off x="395536" y="2233196"/>
                <a:ext cx="394820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ore-KR" sz="1600" b="0" i="1" smtClean="0">
                              <a:latin typeface="Cambria Math" panose="02040503050406030204" pitchFamily="18" charset="0"/>
                            </a:rPr>
                          </m:ctrlPr>
                        </m:sSubPr>
                        <m:e>
                          <m:r>
                            <a:rPr lang="en-US" altLang="ko-Kore-KR" sz="1600" b="0" i="1">
                              <a:latin typeface="Cambria Math" panose="02040503050406030204" pitchFamily="18" charset="0"/>
                            </a:rPr>
                            <m:t>h</m:t>
                          </m:r>
                        </m:e>
                        <m:sub>
                          <m:r>
                            <a:rPr lang="en-US" altLang="ko-Kore-KR" sz="1600" b="0" i="1">
                              <a:latin typeface="Cambria Math" panose="02040503050406030204" pitchFamily="18" charset="0"/>
                            </a:rPr>
                            <m:t>𝑤</m:t>
                          </m:r>
                        </m:sub>
                      </m:sSub>
                      <m:d>
                        <m:dPr>
                          <m:ctrlPr>
                            <a:rPr lang="en-US" altLang="ko-Kore-KR" sz="1600" i="1" smtClean="0">
                              <a:latin typeface="Cambria Math" panose="02040503050406030204" pitchFamily="18" charset="0"/>
                            </a:rPr>
                          </m:ctrlPr>
                        </m:dPr>
                        <m:e>
                          <m:r>
                            <a:rPr lang="en-US" altLang="ko-Kore-KR" sz="1600" b="1" i="0" smtClean="0">
                              <a:latin typeface="Cambria Math" panose="02040503050406030204" pitchFamily="18" charset="0"/>
                            </a:rPr>
                            <m:t>𝐱</m:t>
                          </m:r>
                        </m:e>
                      </m:d>
                      <m:r>
                        <a:rPr lang="en-US" altLang="ko-Kore-KR" sz="1600" b="0" i="1" smtClean="0">
                          <a:latin typeface="Cambria Math" panose="02040503050406030204" pitchFamily="18" charset="0"/>
                        </a:rPr>
                        <m:t>=1 </m:t>
                      </m:r>
                      <m:r>
                        <m:rPr>
                          <m:sty m:val="p"/>
                        </m:rPr>
                        <a:rPr lang="en-US" altLang="ko-Kore-KR" sz="1600" b="0" i="0" smtClean="0">
                          <a:latin typeface="Cambria Math" panose="02040503050406030204" pitchFamily="18" charset="0"/>
                        </a:rPr>
                        <m:t>if</m:t>
                      </m:r>
                      <m:r>
                        <a:rPr lang="en-US" altLang="ko-Kore-KR" sz="1600" b="1" i="0" smtClean="0">
                          <a:latin typeface="Cambria Math" panose="02040503050406030204" pitchFamily="18" charset="0"/>
                        </a:rPr>
                        <m:t> </m:t>
                      </m:r>
                      <m:r>
                        <a:rPr lang="en-US" altLang="ko-Kore-KR" sz="1600" b="1">
                          <a:latin typeface="Cambria Math" panose="02040503050406030204" pitchFamily="18" charset="0"/>
                        </a:rPr>
                        <m:t>𝐰</m:t>
                      </m:r>
                      <m:r>
                        <a:rPr lang="en-US" altLang="ko-Kore-KR" sz="1600" b="1">
                          <a:latin typeface="Cambria Math" panose="02040503050406030204" pitchFamily="18" charset="0"/>
                          <a:ea typeface="Cambria Math" panose="02040503050406030204" pitchFamily="18" charset="0"/>
                        </a:rPr>
                        <m:t>∙</m:t>
                      </m:r>
                      <m:r>
                        <a:rPr lang="en-US" altLang="ko-Kore-KR" sz="1600" b="1">
                          <a:latin typeface="Cambria Math" panose="02040503050406030204" pitchFamily="18" charset="0"/>
                          <a:ea typeface="Cambria Math" panose="02040503050406030204" pitchFamily="18" charset="0"/>
                        </a:rPr>
                        <m:t>𝐱</m:t>
                      </m:r>
                      <m:r>
                        <a:rPr lang="en-US" altLang="ko-Kore-KR" sz="1600">
                          <a:latin typeface="Cambria Math" panose="02040503050406030204" pitchFamily="18" charset="0"/>
                          <a:ea typeface="Cambria Math" panose="02040503050406030204" pitchFamily="18" charset="0"/>
                        </a:rPr>
                        <m:t>≥</m:t>
                      </m:r>
                      <m:r>
                        <a:rPr lang="en-US" altLang="ko-Kore-KR" sz="1600" b="0" i="0" smtClean="0">
                          <a:latin typeface="Cambria Math" panose="02040503050406030204" pitchFamily="18" charset="0"/>
                          <a:ea typeface="Cambria Math" panose="02040503050406030204" pitchFamily="18" charset="0"/>
                        </a:rPr>
                        <m:t>0 </m:t>
                      </m:r>
                      <m:r>
                        <m:rPr>
                          <m:sty m:val="p"/>
                        </m:rPr>
                        <a:rPr lang="en-US" altLang="ko-Kore-KR" sz="1600" b="0" i="0" smtClean="0">
                          <a:latin typeface="Cambria Math" panose="02040503050406030204" pitchFamily="18" charset="0"/>
                          <a:ea typeface="Cambria Math" panose="02040503050406030204" pitchFamily="18" charset="0"/>
                        </a:rPr>
                        <m:t>and</m:t>
                      </m:r>
                      <m:r>
                        <a:rPr lang="en-US" altLang="ko-Kore-KR" sz="1600" b="0" i="0" smtClean="0">
                          <a:latin typeface="Cambria Math" panose="02040503050406030204" pitchFamily="18" charset="0"/>
                          <a:ea typeface="Cambria Math" panose="02040503050406030204" pitchFamily="18" charset="0"/>
                        </a:rPr>
                        <m:t> 0 </m:t>
                      </m:r>
                      <m:r>
                        <m:rPr>
                          <m:sty m:val="p"/>
                        </m:rPr>
                        <a:rPr lang="en-US" altLang="ko-Kore-KR" sz="1600" b="0" i="0" smtClean="0">
                          <a:latin typeface="Cambria Math" panose="02040503050406030204" pitchFamily="18" charset="0"/>
                          <a:ea typeface="Cambria Math" panose="02040503050406030204" pitchFamily="18" charset="0"/>
                        </a:rPr>
                        <m:t>otherwise</m:t>
                      </m:r>
                    </m:oMath>
                  </m:oMathPara>
                </a14:m>
                <a:endParaRPr lang="en-US" altLang="ko-KR" sz="1600" b="0" dirty="0"/>
              </a:p>
            </p:txBody>
          </p:sp>
        </mc:Choice>
        <mc:Fallback xmlns="">
          <p:sp>
            <p:nvSpPr>
              <p:cNvPr id="7" name="TextBox 6">
                <a:extLst>
                  <a:ext uri="{FF2B5EF4-FFF2-40B4-BE49-F238E27FC236}">
                    <a16:creationId xmlns:a16="http://schemas.microsoft.com/office/drawing/2014/main" id="{14E6A755-E541-3A49-B0C7-E5F746DA7B53}"/>
                  </a:ext>
                </a:extLst>
              </p:cNvPr>
              <p:cNvSpPr txBox="1">
                <a:spLocks noRot="1" noChangeAspect="1" noMove="1" noResize="1" noEditPoints="1" noAdjustHandles="1" noChangeArrowheads="1" noChangeShapeType="1" noTextEdit="1"/>
              </p:cNvSpPr>
              <p:nvPr/>
            </p:nvSpPr>
            <p:spPr>
              <a:xfrm>
                <a:off x="395536" y="2233196"/>
                <a:ext cx="3948208" cy="338554"/>
              </a:xfrm>
              <a:prstGeom prst="rect">
                <a:avLst/>
              </a:prstGeom>
              <a:blipFill>
                <a:blip r:embed="rId5"/>
                <a:stretch>
                  <a:fillRect b="-14286"/>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2B0B0A41-1766-B04C-809C-4BB7707B79F3}"/>
              </a:ext>
            </a:extLst>
          </p:cNvPr>
          <p:cNvSpPr/>
          <p:nvPr/>
        </p:nvSpPr>
        <p:spPr>
          <a:xfrm>
            <a:off x="4426865" y="2526164"/>
            <a:ext cx="4681639" cy="261610"/>
          </a:xfrm>
          <a:prstGeom prst="rect">
            <a:avLst/>
          </a:prstGeom>
        </p:spPr>
        <p:txBody>
          <a:bodyPr wrap="square">
            <a:spAutoFit/>
          </a:bodyPr>
          <a:lstStyle/>
          <a:p>
            <a:r>
              <a:rPr lang="en-US" altLang="ko-KR" sz="1100" dirty="0"/>
              <a:t>Data points of two classes: earthquakes and underground explosions</a:t>
            </a:r>
          </a:p>
        </p:txBody>
      </p:sp>
      <p:pic>
        <p:nvPicPr>
          <p:cNvPr id="9" name="그림 8">
            <a:extLst>
              <a:ext uri="{FF2B5EF4-FFF2-40B4-BE49-F238E27FC236}">
                <a16:creationId xmlns:a16="http://schemas.microsoft.com/office/drawing/2014/main" id="{79340724-47AE-2D48-83BC-13579CA456C1}"/>
              </a:ext>
            </a:extLst>
          </p:cNvPr>
          <p:cNvPicPr>
            <a:picLocks noChangeAspect="1"/>
          </p:cNvPicPr>
          <p:nvPr/>
        </p:nvPicPr>
        <p:blipFill>
          <a:blip r:embed="rId6"/>
          <a:stretch>
            <a:fillRect/>
          </a:stretch>
        </p:blipFill>
        <p:spPr>
          <a:xfrm>
            <a:off x="5109765" y="2971896"/>
            <a:ext cx="3858239" cy="2048126"/>
          </a:xfrm>
          <a:prstGeom prst="rect">
            <a:avLst/>
          </a:prstGeom>
        </p:spPr>
      </p:pic>
    </p:spTree>
    <p:extLst>
      <p:ext uri="{BB962C8B-B14F-4D97-AF65-F5344CB8AC3E}">
        <p14:creationId xmlns:p14="http://schemas.microsoft.com/office/powerpoint/2010/main" val="227108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15.5 Linear Regression and Classification (10/10)</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556720" cy="4176464"/>
          </a:xfrm>
        </p:spPr>
        <p:txBody>
          <a:bodyPr/>
          <a:lstStyle/>
          <a:p>
            <a:pPr marL="0" indent="0">
              <a:buNone/>
            </a:pPr>
            <a:r>
              <a:rPr lang="en-US" altLang="ko-Kore-KR" sz="2200" dirty="0"/>
              <a:t> Linear classifiers with logistic regression</a:t>
            </a:r>
            <a:endParaRPr lang="en-US" altLang="ko-KR" sz="2000" b="0" dirty="0"/>
          </a:p>
          <a:p>
            <a:pPr marL="0" indent="0">
              <a:buNone/>
            </a:pPr>
            <a:endParaRPr lang="en" altLang="ko-KR" sz="2000" b="0" dirty="0"/>
          </a:p>
          <a:p>
            <a:pPr marL="0" indent="0">
              <a:buNone/>
            </a:pPr>
            <a:endParaRPr lang="en" altLang="ko-KR" sz="2000" b="0" dirty="0"/>
          </a:p>
          <a:p>
            <a:pPr marL="0" indent="0">
              <a:buNone/>
            </a:pPr>
            <a:endParaRPr lang="en-US" altLang="ko-KR" sz="2000" b="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CE3E59-3355-2A4E-AF6B-E3FC44D26629}"/>
                  </a:ext>
                </a:extLst>
              </p:cNvPr>
              <p:cNvSpPr txBox="1"/>
              <p:nvPr/>
            </p:nvSpPr>
            <p:spPr>
              <a:xfrm>
                <a:off x="107504" y="1275606"/>
                <a:ext cx="5490264" cy="598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ore-KR" sz="1600" b="0" i="1" smtClean="0">
                              <a:latin typeface="Cambria Math" panose="02040503050406030204" pitchFamily="18" charset="0"/>
                            </a:rPr>
                          </m:ctrlPr>
                        </m:sSubPr>
                        <m:e>
                          <m:r>
                            <a:rPr lang="en-US" altLang="ko-Kore-KR" sz="1600" b="0" i="1">
                              <a:latin typeface="Cambria Math" panose="02040503050406030204" pitchFamily="18" charset="0"/>
                            </a:rPr>
                            <m:t>h</m:t>
                          </m:r>
                        </m:e>
                        <m:sub>
                          <m:r>
                            <a:rPr lang="en-US" altLang="ko-Kore-KR" sz="1600" b="0" i="1">
                              <a:latin typeface="Cambria Math" panose="02040503050406030204" pitchFamily="18" charset="0"/>
                            </a:rPr>
                            <m:t>𝑤</m:t>
                          </m:r>
                        </m:sub>
                      </m:sSub>
                      <m:d>
                        <m:dPr>
                          <m:ctrlPr>
                            <a:rPr lang="en-US" altLang="ko-Kore-KR" sz="1600" i="1" smtClean="0">
                              <a:latin typeface="Cambria Math" panose="02040503050406030204" pitchFamily="18" charset="0"/>
                            </a:rPr>
                          </m:ctrlPr>
                        </m:dPr>
                        <m:e>
                          <m:r>
                            <a:rPr lang="en-US" altLang="ko-Kore-KR" sz="1600" b="1" i="0" smtClean="0">
                              <a:latin typeface="Cambria Math" panose="02040503050406030204" pitchFamily="18" charset="0"/>
                            </a:rPr>
                            <m:t>𝐱</m:t>
                          </m:r>
                        </m:e>
                      </m:d>
                      <m:r>
                        <a:rPr lang="en-US" altLang="ko-Kore-KR" sz="1600" b="0" i="1" smtClean="0">
                          <a:latin typeface="Cambria Math" panose="02040503050406030204" pitchFamily="18" charset="0"/>
                        </a:rPr>
                        <m:t>=</m:t>
                      </m:r>
                      <m:r>
                        <a:rPr lang="en-US" altLang="ko-Kore-KR" sz="1600" b="0" i="1" smtClean="0">
                          <a:latin typeface="Cambria Math" panose="02040503050406030204" pitchFamily="18" charset="0"/>
                        </a:rPr>
                        <m:t>𝐿𝑜𝑔𝑖𝑠𝑡𝑖𝑐</m:t>
                      </m:r>
                      <m:r>
                        <a:rPr lang="en-US" altLang="ko-Kore-KR" sz="1600" b="0" i="1" smtClean="0">
                          <a:latin typeface="Cambria Math" panose="02040503050406030204" pitchFamily="18" charset="0"/>
                        </a:rPr>
                        <m:t>(</m:t>
                      </m:r>
                      <m:r>
                        <a:rPr lang="en-US" altLang="ko-Kore-KR" sz="1600" b="1">
                          <a:latin typeface="Cambria Math" panose="02040503050406030204" pitchFamily="18" charset="0"/>
                        </a:rPr>
                        <m:t>𝐰</m:t>
                      </m:r>
                      <m:r>
                        <a:rPr lang="en-US" altLang="ko-Kore-KR" sz="1600" b="1">
                          <a:latin typeface="Cambria Math" panose="02040503050406030204" pitchFamily="18" charset="0"/>
                          <a:ea typeface="Cambria Math" panose="02040503050406030204" pitchFamily="18" charset="0"/>
                        </a:rPr>
                        <m:t>∙</m:t>
                      </m:r>
                      <m:r>
                        <a:rPr lang="en-US" altLang="ko-Kore-KR" sz="1600" b="1">
                          <a:latin typeface="Cambria Math" panose="02040503050406030204" pitchFamily="18" charset="0"/>
                          <a:ea typeface="Cambria Math" panose="02040503050406030204" pitchFamily="18" charset="0"/>
                        </a:rPr>
                        <m:t>𝐱</m:t>
                      </m:r>
                      <m:r>
                        <a:rPr lang="en-US" altLang="ko-Kore-KR" sz="1600" b="0" i="1" smtClean="0">
                          <a:solidFill>
                            <a:schemeClr val="tx1"/>
                          </a:solidFill>
                          <a:latin typeface="Cambria Math" panose="02040503050406030204" pitchFamily="18" charset="0"/>
                        </a:rPr>
                        <m:t>)=</m:t>
                      </m:r>
                      <m:f>
                        <m:fPr>
                          <m:ctrlPr>
                            <a:rPr lang="en-US" altLang="ko-KR" sz="1600" i="1">
                              <a:solidFill>
                                <a:schemeClr val="tx1"/>
                              </a:solidFill>
                              <a:latin typeface="Cambria Math" panose="02040503050406030204" pitchFamily="18" charset="0"/>
                            </a:rPr>
                          </m:ctrlPr>
                        </m:fPr>
                        <m:num>
                          <m:r>
                            <a:rPr lang="en-US" altLang="ko-KR" sz="1600" b="0" i="1" smtClean="0">
                              <a:solidFill>
                                <a:schemeClr val="tx1"/>
                              </a:solidFill>
                              <a:latin typeface="Cambria Math" panose="02040503050406030204" pitchFamily="18" charset="0"/>
                            </a:rPr>
                            <m:t>1</m:t>
                          </m:r>
                        </m:num>
                        <m:den>
                          <m:r>
                            <a:rPr lang="en-US" altLang="ko-KR" sz="1600" b="0" i="1" smtClean="0">
                              <a:solidFill>
                                <a:schemeClr val="tx1"/>
                              </a:solidFill>
                              <a:latin typeface="Cambria Math" panose="02040503050406030204" pitchFamily="18" charset="0"/>
                            </a:rPr>
                            <m:t>1</m:t>
                          </m:r>
                          <m:r>
                            <a:rPr lang="en-US" altLang="ko-KR" sz="1600" i="1">
                              <a:solidFill>
                                <a:schemeClr val="tx1"/>
                              </a:solidFill>
                              <a:latin typeface="Cambria Math" panose="02040503050406030204" pitchFamily="18" charset="0"/>
                            </a:rPr>
                            <m:t>+</m:t>
                          </m:r>
                          <m:r>
                            <m:rPr>
                              <m:sty m:val="p"/>
                            </m:rPr>
                            <a:rPr lang="en-US" altLang="ko-KR" sz="1600" b="0" i="0" smtClean="0">
                              <a:solidFill>
                                <a:schemeClr val="tx1"/>
                              </a:solidFill>
                              <a:latin typeface="Cambria Math" panose="02040503050406030204" pitchFamily="18" charset="0"/>
                            </a:rPr>
                            <m:t>exp</m:t>
                          </m:r>
                          <m:r>
                            <a:rPr lang="en-US" altLang="ko-KR" sz="1600" b="0" i="1" smtClean="0">
                              <a:solidFill>
                                <a:schemeClr val="tx1"/>
                              </a:solidFill>
                              <a:latin typeface="Cambria Math" panose="02040503050406030204" pitchFamily="18" charset="0"/>
                            </a:rPr>
                            <m:t>(−</m:t>
                          </m:r>
                          <m:r>
                            <a:rPr lang="en-US" altLang="ko-Kore-KR" sz="1600" b="1">
                              <a:solidFill>
                                <a:schemeClr val="tx1"/>
                              </a:solidFill>
                              <a:latin typeface="Cambria Math" panose="02040503050406030204" pitchFamily="18" charset="0"/>
                            </a:rPr>
                            <m:t>𝐰</m:t>
                          </m:r>
                          <m:r>
                            <a:rPr lang="en-US" altLang="ko-Kore-KR" sz="1600" b="1">
                              <a:solidFill>
                                <a:schemeClr val="tx1"/>
                              </a:solidFill>
                              <a:latin typeface="Cambria Math" panose="02040503050406030204" pitchFamily="18" charset="0"/>
                              <a:ea typeface="Cambria Math" panose="02040503050406030204" pitchFamily="18" charset="0"/>
                            </a:rPr>
                            <m:t>∙</m:t>
                          </m:r>
                          <m:r>
                            <a:rPr lang="en-US" altLang="ko-Kore-KR" sz="1600" b="1">
                              <a:solidFill>
                                <a:schemeClr val="tx1"/>
                              </a:solidFill>
                              <a:latin typeface="Cambria Math" panose="02040503050406030204" pitchFamily="18" charset="0"/>
                              <a:ea typeface="Cambria Math" panose="02040503050406030204" pitchFamily="18" charset="0"/>
                            </a:rPr>
                            <m:t>𝐱</m:t>
                          </m:r>
                          <m:r>
                            <a:rPr lang="en-US" altLang="ko-Kore-KR" sz="1600" b="0" i="1" smtClean="0">
                              <a:solidFill>
                                <a:schemeClr val="tx1"/>
                              </a:solidFill>
                              <a:latin typeface="Cambria Math" panose="02040503050406030204" pitchFamily="18" charset="0"/>
                              <a:ea typeface="Cambria Math" panose="02040503050406030204" pitchFamily="18" charset="0"/>
                            </a:rPr>
                            <m:t>)</m:t>
                          </m:r>
                        </m:den>
                      </m:f>
                    </m:oMath>
                  </m:oMathPara>
                </a14:m>
                <a:endParaRPr lang="en-US" altLang="ko-KR" sz="1600" b="0" dirty="0"/>
              </a:p>
            </p:txBody>
          </p:sp>
        </mc:Choice>
        <mc:Fallback xmlns="">
          <p:sp>
            <p:nvSpPr>
              <p:cNvPr id="6" name="TextBox 5">
                <a:extLst>
                  <a:ext uri="{FF2B5EF4-FFF2-40B4-BE49-F238E27FC236}">
                    <a16:creationId xmlns:a16="http://schemas.microsoft.com/office/drawing/2014/main" id="{62CE3E59-3355-2A4E-AF6B-E3FC44D26629}"/>
                  </a:ext>
                </a:extLst>
              </p:cNvPr>
              <p:cNvSpPr txBox="1">
                <a:spLocks noRot="1" noChangeAspect="1" noMove="1" noResize="1" noEditPoints="1" noAdjustHandles="1" noChangeArrowheads="1" noChangeShapeType="1" noTextEdit="1"/>
              </p:cNvSpPr>
              <p:nvPr/>
            </p:nvSpPr>
            <p:spPr>
              <a:xfrm>
                <a:off x="107504" y="1275606"/>
                <a:ext cx="5490264" cy="598625"/>
              </a:xfrm>
              <a:prstGeom prst="rect">
                <a:avLst/>
              </a:prstGeom>
              <a:blipFill>
                <a:blip r:embed="rId2"/>
                <a:stretch>
                  <a:fillRect b="-6122"/>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35A3709A-D25D-0A47-8483-DB8B9944E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011103"/>
            <a:ext cx="6070230" cy="3008919"/>
          </a:xfrm>
          <a:prstGeom prst="rect">
            <a:avLst/>
          </a:prstGeom>
        </p:spPr>
      </p:pic>
    </p:spTree>
    <p:extLst>
      <p:ext uri="{BB962C8B-B14F-4D97-AF65-F5344CB8AC3E}">
        <p14:creationId xmlns:p14="http://schemas.microsoft.com/office/powerpoint/2010/main" val="3285921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15.6 Nonparametric Models</a:t>
            </a:r>
          </a:p>
        </p:txBody>
      </p:sp>
    </p:spTree>
    <p:extLst>
      <p:ext uri="{BB962C8B-B14F-4D97-AF65-F5344CB8AC3E}">
        <p14:creationId xmlns:p14="http://schemas.microsoft.com/office/powerpoint/2010/main" val="110946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Learning Tasks</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6180456" cy="4176464"/>
          </a:xfrm>
        </p:spPr>
        <p:txBody>
          <a:bodyPr/>
          <a:lstStyle/>
          <a:p>
            <a:pPr marL="0" indent="0">
              <a:buNone/>
            </a:pPr>
            <a:r>
              <a:rPr lang="en-US" sz="2200" dirty="0"/>
              <a:t> Forms of learning: Feedbacks to learn from Text</a:t>
            </a:r>
          </a:p>
          <a:p>
            <a:pPr>
              <a:lnSpc>
                <a:spcPct val="100000"/>
              </a:lnSpc>
              <a:buFont typeface="Wingdings" pitchFamily="2" charset="2"/>
              <a:buChar char="Ø"/>
            </a:pPr>
            <a:r>
              <a:rPr lang="en-US" altLang="ko-KR" sz="2000" dirty="0">
                <a:solidFill>
                  <a:srgbClr val="0000FF"/>
                </a:solidFill>
              </a:rPr>
              <a:t>Unsupervised learning: </a:t>
            </a:r>
            <a:r>
              <a:rPr lang="en-US" altLang="ko-KR" sz="2000" b="0" dirty="0"/>
              <a:t>learns patterns in the input without explicit feedback, such as  clustering</a:t>
            </a:r>
          </a:p>
          <a:p>
            <a:pPr>
              <a:lnSpc>
                <a:spcPct val="100000"/>
              </a:lnSpc>
              <a:buFont typeface="Wingdings" pitchFamily="2" charset="2"/>
              <a:buChar char="Ø"/>
            </a:pPr>
            <a:r>
              <a:rPr lang="en-US" altLang="ko-Kore-KR" sz="2000" b="1" dirty="0">
                <a:solidFill>
                  <a:srgbClr val="0000FF"/>
                </a:solidFill>
              </a:rPr>
              <a:t>Reinforcement learning</a:t>
            </a:r>
            <a:r>
              <a:rPr lang="en-US" altLang="ko-Kore-KR" sz="2000" dirty="0"/>
              <a:t>: </a:t>
            </a:r>
            <a:r>
              <a:rPr lang="en-US" altLang="ko-Kore-KR" sz="2000" b="0" dirty="0"/>
              <a:t>learns from a series of reinforcements – rewards or punishments</a:t>
            </a:r>
          </a:p>
          <a:p>
            <a:pPr>
              <a:lnSpc>
                <a:spcPct val="100000"/>
              </a:lnSpc>
              <a:buFont typeface="Wingdings" pitchFamily="2" charset="2"/>
              <a:buChar char="Ø"/>
            </a:pPr>
            <a:r>
              <a:rPr lang="en-US" altLang="ko-Kore-KR" sz="2000" b="1" dirty="0">
                <a:solidFill>
                  <a:srgbClr val="0000FF"/>
                </a:solidFill>
              </a:rPr>
              <a:t>Supervised learning</a:t>
            </a:r>
            <a:r>
              <a:rPr lang="en-US" altLang="ko-Kore-KR" sz="2000" dirty="0"/>
              <a:t>: </a:t>
            </a:r>
            <a:r>
              <a:rPr lang="en-US" altLang="ko-Kore-KR" sz="2000" b="0" dirty="0"/>
              <a:t>observes some example input-output pairs and learn a function that maps from input to output</a:t>
            </a:r>
          </a:p>
          <a:p>
            <a:pPr>
              <a:lnSpc>
                <a:spcPct val="100000"/>
              </a:lnSpc>
              <a:buFont typeface="Wingdings" pitchFamily="2" charset="2"/>
              <a:buChar char="Ø"/>
            </a:pPr>
            <a:r>
              <a:rPr lang="en-US" altLang="ko-Kore-KR" sz="2000" b="1" dirty="0" err="1">
                <a:solidFill>
                  <a:srgbClr val="0000FF"/>
                </a:solidFill>
              </a:rPr>
              <a:t>Semisupervised</a:t>
            </a:r>
            <a:r>
              <a:rPr lang="en-US" altLang="ko-Kore-KR" sz="2000" b="1" dirty="0">
                <a:solidFill>
                  <a:srgbClr val="0000FF"/>
                </a:solidFill>
              </a:rPr>
              <a:t> learning</a:t>
            </a:r>
            <a:r>
              <a:rPr lang="en-US" altLang="ko-Kore-KR" sz="2000" dirty="0"/>
              <a:t>: </a:t>
            </a:r>
            <a:r>
              <a:rPr lang="en-US" altLang="ko-Kore-KR" sz="2000" b="0" dirty="0"/>
              <a:t>given a few labeled examples and a large collection of unlabeled examples</a:t>
            </a:r>
          </a:p>
        </p:txBody>
      </p:sp>
      <p:pic>
        <p:nvPicPr>
          <p:cNvPr id="4" name="Picture 2" descr="Machine Learning">
            <a:extLst>
              <a:ext uri="{FF2B5EF4-FFF2-40B4-BE49-F238E27FC236}">
                <a16:creationId xmlns:a16="http://schemas.microsoft.com/office/drawing/2014/main" id="{2AB97C95-0F9B-0B4A-4E7D-D25A6B49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065" y="1294770"/>
            <a:ext cx="2686046" cy="216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A3CF15-09F4-A6E4-205A-485FA89B66F3}"/>
              </a:ext>
            </a:extLst>
          </p:cNvPr>
          <p:cNvSpPr txBox="1"/>
          <p:nvPr/>
        </p:nvSpPr>
        <p:spPr>
          <a:xfrm>
            <a:off x="6365895" y="3455010"/>
            <a:ext cx="2686046" cy="523220"/>
          </a:xfrm>
          <a:prstGeom prst="rect">
            <a:avLst/>
          </a:prstGeom>
          <a:noFill/>
        </p:spPr>
        <p:txBody>
          <a:bodyPr wrap="square">
            <a:spAutoFit/>
          </a:bodyPr>
          <a:lstStyle/>
          <a:p>
            <a:r>
              <a:rPr lang="en" altLang="ko-Kore-KR" sz="700" dirty="0">
                <a:effectLst/>
                <a:latin typeface="Times New Roman" panose="02020603050405020304" pitchFamily="18" charset="0"/>
                <a:cs typeface="Times New Roman" panose="02020603050405020304" pitchFamily="18" charset="0"/>
              </a:rPr>
              <a:t>Google. (n.d.). Google search. Retrieved February 25, 2022, from https://</a:t>
            </a:r>
            <a:r>
              <a:rPr lang="en" altLang="ko-Kore-KR" sz="700" dirty="0" err="1">
                <a:effectLst/>
                <a:latin typeface="Times New Roman" panose="02020603050405020304" pitchFamily="18" charset="0"/>
                <a:cs typeface="Times New Roman" panose="02020603050405020304" pitchFamily="18" charset="0"/>
              </a:rPr>
              <a:t>www.google.com</a:t>
            </a:r>
            <a:r>
              <a:rPr lang="en" altLang="ko-Kore-KR" sz="700" dirty="0">
                <a:effectLst/>
                <a:latin typeface="Times New Roman" panose="02020603050405020304" pitchFamily="18" charset="0"/>
                <a:cs typeface="Times New Roman" panose="02020603050405020304" pitchFamily="18" charset="0"/>
              </a:rPr>
              <a:t>/</a:t>
            </a:r>
            <a:r>
              <a:rPr lang="en" altLang="ko-Kore-KR" sz="700" dirty="0" err="1">
                <a:effectLst/>
                <a:latin typeface="Times New Roman" panose="02020603050405020304" pitchFamily="18" charset="0"/>
                <a:cs typeface="Times New Roman" panose="02020603050405020304" pitchFamily="18" charset="0"/>
              </a:rPr>
              <a:t>search?q</a:t>
            </a:r>
            <a:r>
              <a:rPr lang="en" altLang="ko-Kore-KR" sz="700" dirty="0">
                <a:effectLst/>
                <a:latin typeface="Times New Roman" panose="02020603050405020304" pitchFamily="18" charset="0"/>
                <a:cs typeface="Times New Roman" panose="02020603050405020304" pitchFamily="18" charset="0"/>
              </a:rPr>
              <a:t>=machine%2Blearning&amp;source=</a:t>
            </a:r>
            <a:r>
              <a:rPr lang="en" altLang="ko-Kore-KR" sz="700" dirty="0" err="1">
                <a:effectLst/>
                <a:latin typeface="Times New Roman" panose="02020603050405020304" pitchFamily="18" charset="0"/>
                <a:cs typeface="Times New Roman" panose="02020603050405020304" pitchFamily="18" charset="0"/>
              </a:rPr>
              <a:t>lnms&amp;tbm</a:t>
            </a:r>
            <a:r>
              <a:rPr lang="en" altLang="ko-Kore-KR" sz="700" dirty="0">
                <a:effectLst/>
                <a:latin typeface="Times New Roman" panose="02020603050405020304" pitchFamily="18" charset="0"/>
                <a:cs typeface="Times New Roman" panose="02020603050405020304" pitchFamily="18" charset="0"/>
              </a:rPr>
              <a:t>=</a:t>
            </a:r>
            <a:r>
              <a:rPr lang="en" altLang="ko-Kore-KR" sz="700" dirty="0" err="1">
                <a:effectLst/>
                <a:latin typeface="Times New Roman" panose="02020603050405020304" pitchFamily="18" charset="0"/>
                <a:cs typeface="Times New Roman" panose="02020603050405020304" pitchFamily="18" charset="0"/>
              </a:rPr>
              <a:t>isch&amp;sa</a:t>
            </a:r>
            <a:r>
              <a:rPr lang="en" altLang="ko-Kore-KR" sz="700" dirty="0">
                <a:effectLst/>
                <a:latin typeface="Times New Roman" panose="02020603050405020304" pitchFamily="18" charset="0"/>
                <a:cs typeface="Times New Roman" panose="02020603050405020304" pitchFamily="18" charset="0"/>
              </a:rPr>
              <a:t>=</a:t>
            </a:r>
            <a:r>
              <a:rPr lang="en" altLang="ko-Kore-KR" sz="700" dirty="0" err="1">
                <a:effectLst/>
                <a:latin typeface="Times New Roman" panose="02020603050405020304" pitchFamily="18" charset="0"/>
                <a:cs typeface="Times New Roman" panose="02020603050405020304" pitchFamily="18" charset="0"/>
              </a:rPr>
              <a:t>X&amp;ved</a:t>
            </a:r>
            <a:r>
              <a:rPr lang="en" altLang="ko-Kore-KR" sz="700" dirty="0">
                <a:effectLst/>
                <a:latin typeface="Times New Roman" panose="02020603050405020304" pitchFamily="18" charset="0"/>
                <a:cs typeface="Times New Roman" panose="02020603050405020304" pitchFamily="18" charset="0"/>
              </a:rPr>
              <a:t>=2ahUKEwj2ht_t8Zr2AhXLDt4KHcSYCBQQ_AUoAXoECAIQAw#imgrc=AS58sENCemFFvM </a:t>
            </a:r>
          </a:p>
        </p:txBody>
      </p:sp>
    </p:spTree>
    <p:extLst>
      <p:ext uri="{BB962C8B-B14F-4D97-AF65-F5344CB8AC3E}">
        <p14:creationId xmlns:p14="http://schemas.microsoft.com/office/powerpoint/2010/main" val="3169197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15.6 Nonparametric Models (1/5)</a:t>
            </a:r>
            <a:br>
              <a:rPr kumimoji="1" lang="en-US" altLang="ko-Kore-KR" dirty="0"/>
            </a:b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556720" cy="4176464"/>
          </a:xfrm>
        </p:spPr>
        <p:txBody>
          <a:bodyPr/>
          <a:lstStyle/>
          <a:p>
            <a:pPr marL="0" indent="0">
              <a:buNone/>
            </a:pPr>
            <a:r>
              <a:rPr lang="en-US" altLang="ko-Kore-KR" sz="2200" dirty="0"/>
              <a:t> Nonparametric models</a:t>
            </a:r>
          </a:p>
          <a:p>
            <a:pPr>
              <a:lnSpc>
                <a:spcPct val="100000"/>
              </a:lnSpc>
              <a:buFont typeface="Wingdings" pitchFamily="2" charset="2"/>
              <a:buChar char="Ø"/>
            </a:pPr>
            <a:r>
              <a:rPr lang="en-US" altLang="ko-KR" sz="2000" b="0" dirty="0"/>
              <a:t>A nonparametric model is one that </a:t>
            </a:r>
            <a:r>
              <a:rPr lang="en-US" altLang="ko-KR" sz="2000" b="0" dirty="0">
                <a:solidFill>
                  <a:srgbClr val="0000FF"/>
                </a:solidFill>
              </a:rPr>
              <a:t>cannot be characterized by a bounded set of parameters</a:t>
            </a:r>
          </a:p>
          <a:p>
            <a:pPr lvl="1">
              <a:lnSpc>
                <a:spcPct val="100000"/>
              </a:lnSpc>
              <a:buFont typeface="Wingdings" pitchFamily="2" charset="2"/>
              <a:buChar char="§"/>
            </a:pPr>
            <a:r>
              <a:rPr lang="en-US" altLang="ko-KR" sz="1600" dirty="0"/>
              <a:t>The problem with this method is that it does not generalize well</a:t>
            </a:r>
          </a:p>
          <a:p>
            <a:pPr marL="457200" lvl="1" indent="0">
              <a:buNone/>
            </a:pPr>
            <a:endParaRPr lang="en-US" altLang="ko-KR" sz="1600" b="0" dirty="0">
              <a:solidFill>
                <a:srgbClr val="0000FF"/>
              </a:solidFill>
            </a:endParaRPr>
          </a:p>
          <a:p>
            <a:pPr>
              <a:buFont typeface="Wingdings" pitchFamily="2" charset="2"/>
              <a:buChar char="Ø"/>
            </a:pPr>
            <a:endParaRPr lang="en-US" altLang="ko-KR" sz="2000" b="0" dirty="0"/>
          </a:p>
          <a:p>
            <a:pPr marL="0" indent="0">
              <a:buNone/>
            </a:pPr>
            <a:endParaRPr lang="en" altLang="ko-KR" sz="2000" b="0" dirty="0"/>
          </a:p>
          <a:p>
            <a:pPr marL="0" indent="0">
              <a:buNone/>
            </a:pPr>
            <a:endParaRPr lang="en" altLang="ko-KR" sz="2000" b="0" dirty="0"/>
          </a:p>
          <a:p>
            <a:pPr marL="0" indent="0">
              <a:buNone/>
            </a:pPr>
            <a:endParaRPr lang="en-US" altLang="ko-KR" sz="2000" b="0" dirty="0"/>
          </a:p>
        </p:txBody>
      </p:sp>
      <p:pic>
        <p:nvPicPr>
          <p:cNvPr id="6" name="그림 5">
            <a:extLst>
              <a:ext uri="{FF2B5EF4-FFF2-40B4-BE49-F238E27FC236}">
                <a16:creationId xmlns:a16="http://schemas.microsoft.com/office/drawing/2014/main" id="{4AB99173-8C51-C1EC-D606-AC7C7524B3D4}"/>
              </a:ext>
            </a:extLst>
          </p:cNvPr>
          <p:cNvPicPr>
            <a:picLocks noChangeAspect="1"/>
          </p:cNvPicPr>
          <p:nvPr/>
        </p:nvPicPr>
        <p:blipFill>
          <a:blip r:embed="rId2"/>
          <a:stretch>
            <a:fillRect/>
          </a:stretch>
        </p:blipFill>
        <p:spPr>
          <a:xfrm>
            <a:off x="1184737" y="2211710"/>
            <a:ext cx="4557433" cy="2808312"/>
          </a:xfrm>
          <a:prstGeom prst="rect">
            <a:avLst/>
          </a:prstGeom>
        </p:spPr>
      </p:pic>
      <p:sp>
        <p:nvSpPr>
          <p:cNvPr id="7" name="Google Shape;77;p4">
            <a:extLst>
              <a:ext uri="{FF2B5EF4-FFF2-40B4-BE49-F238E27FC236}">
                <a16:creationId xmlns:a16="http://schemas.microsoft.com/office/drawing/2014/main" id="{B80334AB-B4FC-AA36-7465-A94D766D1021}"/>
              </a:ext>
            </a:extLst>
          </p:cNvPr>
          <p:cNvSpPr txBox="1"/>
          <p:nvPr/>
        </p:nvSpPr>
        <p:spPr>
          <a:xfrm>
            <a:off x="5664352" y="3455375"/>
            <a:ext cx="2736304"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 Modern Approach (4th Edition). Pearson</a:t>
            </a:r>
            <a:endParaRPr sz="2800" dirty="0"/>
          </a:p>
        </p:txBody>
      </p:sp>
    </p:spTree>
    <p:extLst>
      <p:ext uri="{BB962C8B-B14F-4D97-AF65-F5344CB8AC3E}">
        <p14:creationId xmlns:p14="http://schemas.microsoft.com/office/powerpoint/2010/main" val="736898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15.6 Nonparametric Models (2/5)</a:t>
            </a:r>
            <a:br>
              <a:rPr kumimoji="1" lang="en-US" altLang="ko-Kore-KR"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110481" cy="2512487"/>
              </a:xfrm>
            </p:spPr>
            <p:txBody>
              <a:bodyPr/>
              <a:lstStyle/>
              <a:p>
                <a:pPr marL="0" indent="0">
                  <a:buNone/>
                </a:pPr>
                <a:r>
                  <a:rPr lang="en-US" altLang="ko-Kore-KR" sz="1800" dirty="0"/>
                  <a:t> </a:t>
                </a:r>
                <a:r>
                  <a:rPr lang="en-US" altLang="ko-Kore-KR" sz="2000" dirty="0"/>
                  <a:t>Nearest-neighbor models</a:t>
                </a:r>
                <a:endParaRPr lang="en-US" altLang="ko-Kore-KR" sz="1800" dirty="0"/>
              </a:p>
              <a:p>
                <a:pPr>
                  <a:buFont typeface="Wingdings" pitchFamily="2" charset="2"/>
                  <a:buChar char="Ø"/>
                </a:pPr>
                <a:r>
                  <a:rPr lang="en-US" altLang="ko-KR" sz="1600" b="0" dirty="0"/>
                  <a:t>Given a query </a:t>
                </a:r>
                <a14:m>
                  <m:oMath xmlns:m="http://schemas.openxmlformats.org/officeDocument/2006/math">
                    <m:sSub>
                      <m:sSubPr>
                        <m:ctrlPr>
                          <a:rPr lang="en-US" altLang="ko-KR" sz="1600" b="0" i="1" dirty="0">
                            <a:latin typeface="Cambria Math" panose="02040503050406030204" pitchFamily="18" charset="0"/>
                          </a:rPr>
                        </m:ctrlPr>
                      </m:sSubPr>
                      <m:e>
                        <m:r>
                          <a:rPr lang="en-US" altLang="ko-KR" sz="1600" b="1" i="0" dirty="0">
                            <a:latin typeface="Cambria Math" panose="02040503050406030204" pitchFamily="18" charset="0"/>
                          </a:rPr>
                          <m:t>𝐱</m:t>
                        </m:r>
                      </m:e>
                      <m:sub>
                        <m:r>
                          <a:rPr lang="en-US" altLang="ko-KR" sz="1600" b="0" i="1" dirty="0">
                            <a:latin typeface="Cambria Math" panose="02040503050406030204" pitchFamily="18" charset="0"/>
                          </a:rPr>
                          <m:t>𝑞</m:t>
                        </m:r>
                      </m:sub>
                    </m:sSub>
                  </m:oMath>
                </a14:m>
                <a:r>
                  <a:rPr lang="en-US" altLang="ko-KR" sz="1600" b="0" dirty="0"/>
                  <a:t>, instead of finding an example that is equal to </a:t>
                </a:r>
                <a14:m>
                  <m:oMath xmlns:m="http://schemas.openxmlformats.org/officeDocument/2006/math">
                    <m:sSub>
                      <m:sSubPr>
                        <m:ctrlPr>
                          <a:rPr lang="en-US" altLang="ko-KR" sz="1600" b="0" i="1" dirty="0">
                            <a:latin typeface="Cambria Math" panose="02040503050406030204" pitchFamily="18" charset="0"/>
                          </a:rPr>
                        </m:ctrlPr>
                      </m:sSubPr>
                      <m:e>
                        <m:r>
                          <a:rPr lang="en-US" altLang="ko-KR" sz="1600" b="1" i="0" dirty="0">
                            <a:latin typeface="Cambria Math" panose="02040503050406030204" pitchFamily="18" charset="0"/>
                          </a:rPr>
                          <m:t>𝐱</m:t>
                        </m:r>
                      </m:e>
                      <m:sub>
                        <m:r>
                          <a:rPr lang="en-US" altLang="ko-KR" sz="1600" b="0" i="1" dirty="0">
                            <a:latin typeface="Cambria Math" panose="02040503050406030204" pitchFamily="18" charset="0"/>
                          </a:rPr>
                          <m:t>𝑞</m:t>
                        </m:r>
                      </m:sub>
                    </m:sSub>
                  </m:oMath>
                </a14:m>
                <a:r>
                  <a:rPr lang="en-US" altLang="ko-KR" sz="1600" b="0" dirty="0"/>
                  <a:t>, find the </a:t>
                </a:r>
                <a:r>
                  <a:rPr lang="en-US" altLang="ko-KR" sz="1600" b="0" i="1" dirty="0"/>
                  <a:t>k</a:t>
                </a:r>
                <a:r>
                  <a:rPr lang="en-US" altLang="ko-KR" sz="1600" b="0" dirty="0"/>
                  <a:t> examples that are nearest to </a:t>
                </a:r>
                <a14:m>
                  <m:oMath xmlns:m="http://schemas.openxmlformats.org/officeDocument/2006/math">
                    <m:sSub>
                      <m:sSubPr>
                        <m:ctrlPr>
                          <a:rPr lang="en-US" altLang="ko-KR" sz="1600" b="0" i="1" dirty="0">
                            <a:latin typeface="Cambria Math" panose="02040503050406030204" pitchFamily="18" charset="0"/>
                          </a:rPr>
                        </m:ctrlPr>
                      </m:sSubPr>
                      <m:e>
                        <m:r>
                          <a:rPr lang="en-US" altLang="ko-KR" sz="1600" b="1" i="0" dirty="0">
                            <a:latin typeface="Cambria Math" panose="02040503050406030204" pitchFamily="18" charset="0"/>
                          </a:rPr>
                          <m:t>𝐱</m:t>
                        </m:r>
                      </m:e>
                      <m:sub>
                        <m:r>
                          <a:rPr lang="en-US" altLang="ko-KR" sz="1600" b="0" i="1" dirty="0">
                            <a:latin typeface="Cambria Math" panose="02040503050406030204" pitchFamily="18" charset="0"/>
                          </a:rPr>
                          <m:t>𝑞</m:t>
                        </m:r>
                      </m:sub>
                    </m:sSub>
                  </m:oMath>
                </a14:m>
                <a:r>
                  <a:rPr lang="en-US" altLang="ko-KR" sz="1600" b="0" dirty="0"/>
                  <a:t>. This is called </a:t>
                </a:r>
                <a:r>
                  <a:rPr lang="en-US" altLang="ko-KR" sz="1600" b="0" i="1" dirty="0">
                    <a:solidFill>
                      <a:srgbClr val="0000FF"/>
                    </a:solidFill>
                  </a:rPr>
                  <a:t>k</a:t>
                </a:r>
                <a:r>
                  <a:rPr lang="en-US" altLang="ko-KR" sz="1600" b="0" dirty="0">
                    <a:solidFill>
                      <a:srgbClr val="0000FF"/>
                    </a:solidFill>
                  </a:rPr>
                  <a:t>-nearest-neighbors </a:t>
                </a:r>
                <a:r>
                  <a:rPr lang="en-US" altLang="ko-KR" sz="1600" b="0" dirty="0"/>
                  <a:t>lookup.</a:t>
                </a:r>
              </a:p>
              <a:p>
                <a:pPr>
                  <a:buFont typeface="Wingdings" pitchFamily="2" charset="2"/>
                  <a:buChar char="Ø"/>
                </a:pPr>
                <a:r>
                  <a:rPr lang="en-US" altLang="ko-KR" sz="1600" b="0" dirty="0"/>
                  <a:t>Distances are measured with a </a:t>
                </a:r>
                <a:r>
                  <a:rPr lang="en-US" altLang="ko-KR" sz="1600" b="0" i="1" dirty="0" err="1">
                    <a:solidFill>
                      <a:srgbClr val="0000FF"/>
                    </a:solidFill>
                  </a:rPr>
                  <a:t>Minkowski</a:t>
                </a:r>
                <a:r>
                  <a:rPr lang="en-US" altLang="ko-KR" sz="1600" b="0" i="1" dirty="0">
                    <a:solidFill>
                      <a:srgbClr val="0000FF"/>
                    </a:solidFill>
                  </a:rPr>
                  <a:t> distance </a:t>
                </a:r>
                <a:r>
                  <a:rPr lang="en-US" altLang="ko-KR" sz="1600" b="0" dirty="0"/>
                  <a:t>or </a:t>
                </a:r>
                <a14:m>
                  <m:oMath xmlns:m="http://schemas.openxmlformats.org/officeDocument/2006/math">
                    <m:sSup>
                      <m:sSupPr>
                        <m:ctrlPr>
                          <a:rPr lang="en-US" altLang="ko-Kore-KR" sz="1600" b="0" i="1">
                            <a:latin typeface="Cambria Math" panose="02040503050406030204" pitchFamily="18" charset="0"/>
                          </a:rPr>
                        </m:ctrlPr>
                      </m:sSupPr>
                      <m:e>
                        <m:r>
                          <a:rPr lang="en-US" altLang="ko-Kore-KR" sz="1600" b="0" i="1">
                            <a:latin typeface="Cambria Math" panose="02040503050406030204" pitchFamily="18" charset="0"/>
                          </a:rPr>
                          <m:t>𝐿</m:t>
                        </m:r>
                      </m:e>
                      <m:sup>
                        <m:r>
                          <a:rPr lang="en-US" altLang="ko-Kore-KR" sz="1600" b="0" i="1">
                            <a:latin typeface="Cambria Math" panose="02040503050406030204" pitchFamily="18" charset="0"/>
                          </a:rPr>
                          <m:t>𝑝</m:t>
                        </m:r>
                      </m:sup>
                    </m:sSup>
                  </m:oMath>
                </a14:m>
                <a:r>
                  <a:rPr lang="en-US" altLang="ko-KR" sz="1600" b="0" dirty="0"/>
                  <a:t> norm, defined as:</a:t>
                </a:r>
              </a:p>
              <a:p>
                <a:pPr>
                  <a:buFont typeface="Wingdings" pitchFamily="2" charset="2"/>
                  <a:buChar char="Ø"/>
                </a:pPr>
                <a:endParaRPr lang="en-US" altLang="ko-KR" sz="1600" b="0" dirty="0"/>
              </a:p>
              <a:p>
                <a:pPr marL="0" indent="0">
                  <a:buNone/>
                </a:pPr>
                <a:endParaRPr lang="en" altLang="ko-KR" sz="1600" b="0" dirty="0"/>
              </a:p>
              <a:p>
                <a:pPr marL="0" indent="0">
                  <a:buNone/>
                </a:pPr>
                <a:endParaRPr lang="en" altLang="ko-KR" sz="1600" b="0" dirty="0"/>
              </a:p>
              <a:p>
                <a:pPr marL="0" indent="0">
                  <a:buNone/>
                </a:pPr>
                <a:endParaRPr lang="en-US" altLang="ko-KR" sz="16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4110481" cy="2512487"/>
              </a:xfrm>
              <a:blipFill>
                <a:blip r:embed="rId2"/>
                <a:stretch>
                  <a:fillRect l="-308" b="-5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9BB12F-EAAA-0F90-694C-CEF50081B805}"/>
                  </a:ext>
                </a:extLst>
              </p:cNvPr>
              <p:cNvSpPr txBox="1"/>
              <p:nvPr/>
            </p:nvSpPr>
            <p:spPr>
              <a:xfrm>
                <a:off x="864096" y="3219822"/>
                <a:ext cx="3779912"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ko-Kore-KR" sz="1800" b="0" i="1" smtClean="0">
                              <a:latin typeface="Cambria Math" panose="02040503050406030204" pitchFamily="18" charset="0"/>
                            </a:rPr>
                          </m:ctrlPr>
                        </m:sSupPr>
                        <m:e>
                          <m:r>
                            <a:rPr lang="en-US" altLang="ko-Kore-KR" sz="1800" b="0" i="1" smtClean="0">
                              <a:latin typeface="Cambria Math" panose="02040503050406030204" pitchFamily="18" charset="0"/>
                            </a:rPr>
                            <m:t>𝐿</m:t>
                          </m:r>
                        </m:e>
                        <m:sup>
                          <m:r>
                            <a:rPr lang="en-US" altLang="ko-Kore-KR" sz="1800" b="0" i="1" smtClean="0">
                              <a:latin typeface="Cambria Math" panose="02040503050406030204" pitchFamily="18" charset="0"/>
                            </a:rPr>
                            <m:t>𝑝</m:t>
                          </m:r>
                        </m:sup>
                      </m:sSup>
                      <m:d>
                        <m:dPr>
                          <m:ctrlPr>
                            <a:rPr lang="en-US" altLang="ko-Kore-KR" sz="1800" b="0" i="1" smtClean="0">
                              <a:latin typeface="Cambria Math" panose="02040503050406030204" pitchFamily="18" charset="0"/>
                            </a:rPr>
                          </m:ctrlPr>
                        </m:dPr>
                        <m:e>
                          <m:sSub>
                            <m:sSubPr>
                              <m:ctrlPr>
                                <a:rPr lang="en-US" altLang="ko-Kore-KR" sz="1800" b="0" i="1" smtClean="0">
                                  <a:latin typeface="Cambria Math" panose="02040503050406030204" pitchFamily="18" charset="0"/>
                                </a:rPr>
                              </m:ctrlPr>
                            </m:sSubPr>
                            <m:e>
                              <m:r>
                                <a:rPr lang="en-US" altLang="ko-Kore-KR" sz="1800" b="1" i="0" smtClean="0">
                                  <a:latin typeface="Cambria Math" panose="02040503050406030204" pitchFamily="18" charset="0"/>
                                </a:rPr>
                                <m:t>𝐱</m:t>
                              </m:r>
                            </m:e>
                            <m:sub>
                              <m:r>
                                <a:rPr lang="en-US" altLang="ko-Kore-KR" sz="1800" b="0" i="1" smtClean="0">
                                  <a:latin typeface="Cambria Math" panose="02040503050406030204" pitchFamily="18" charset="0"/>
                                </a:rPr>
                                <m:t>𝑗</m:t>
                              </m:r>
                            </m:sub>
                          </m:sSub>
                          <m:r>
                            <a:rPr lang="en-US" altLang="ko-Kore-KR" sz="1800" b="0" i="1" smtClean="0">
                              <a:latin typeface="Cambria Math" panose="02040503050406030204" pitchFamily="18" charset="0"/>
                            </a:rPr>
                            <m:t>,</m:t>
                          </m:r>
                          <m:sSub>
                            <m:sSubPr>
                              <m:ctrlPr>
                                <a:rPr lang="en-US" altLang="ko-Kore-KR" i="1">
                                  <a:latin typeface="Cambria Math" panose="02040503050406030204" pitchFamily="18" charset="0"/>
                                </a:rPr>
                              </m:ctrlPr>
                            </m:sSubPr>
                            <m:e>
                              <m:r>
                                <a:rPr lang="en-US" altLang="ko-Kore-KR" b="1">
                                  <a:latin typeface="Cambria Math" panose="02040503050406030204" pitchFamily="18" charset="0"/>
                                </a:rPr>
                                <m:t>𝐱</m:t>
                              </m:r>
                            </m:e>
                            <m:sub>
                              <m:r>
                                <a:rPr lang="en-US" altLang="ko-Kore-KR" b="0" i="1" smtClean="0">
                                  <a:latin typeface="Cambria Math" panose="02040503050406030204" pitchFamily="18" charset="0"/>
                                </a:rPr>
                                <m:t>𝑞</m:t>
                              </m:r>
                            </m:sub>
                          </m:sSub>
                        </m:e>
                      </m:d>
                      <m:r>
                        <a:rPr lang="en-US" altLang="ko-Kore-KR" b="0" i="1" smtClean="0">
                          <a:latin typeface="Cambria Math" panose="02040503050406030204" pitchFamily="18" charset="0"/>
                        </a:rPr>
                        <m:t>=(</m:t>
                      </m:r>
                      <m:nary>
                        <m:naryPr>
                          <m:chr m:val="∑"/>
                          <m:supHide m:val="on"/>
                          <m:ctrlPr>
                            <a:rPr lang="en-US" altLang="ko-Kore-KR" b="0" i="1" smtClean="0">
                              <a:latin typeface="Cambria Math" panose="02040503050406030204" pitchFamily="18" charset="0"/>
                            </a:rPr>
                          </m:ctrlPr>
                        </m:naryPr>
                        <m:sub>
                          <m:r>
                            <m:rPr>
                              <m:brk m:alnAt="7"/>
                            </m:rPr>
                            <a:rPr lang="en-US" altLang="ko-Kore-KR" b="0" i="1" smtClean="0">
                              <a:latin typeface="Cambria Math" panose="02040503050406030204" pitchFamily="18" charset="0"/>
                            </a:rPr>
                            <m:t>𝑖</m:t>
                          </m:r>
                        </m:sub>
                        <m:sup/>
                        <m:e>
                          <m:sSup>
                            <m:sSupPr>
                              <m:ctrlPr>
                                <a:rPr lang="en-US" altLang="ko-Kore-KR" b="0" i="1" smtClean="0">
                                  <a:latin typeface="Cambria Math" panose="02040503050406030204" pitchFamily="18" charset="0"/>
                                </a:rPr>
                              </m:ctrlPr>
                            </m:sSupPr>
                            <m:e>
                              <m:sSup>
                                <m:sSupPr>
                                  <m:ctrlPr>
                                    <a:rPr lang="en-US" altLang="ko-Kore-KR" i="1">
                                      <a:latin typeface="Cambria Math" panose="02040503050406030204" pitchFamily="18" charset="0"/>
                                    </a:rPr>
                                  </m:ctrlPr>
                                </m:sSupPr>
                                <m:e>
                                  <m:sSub>
                                    <m:sSubPr>
                                      <m:ctrlPr>
                                        <a:rPr lang="en-US" altLang="ko-Kore-KR" i="1">
                                          <a:latin typeface="Cambria Math" panose="02040503050406030204" pitchFamily="18" charset="0"/>
                                        </a:rPr>
                                      </m:ctrlPr>
                                    </m:sSubPr>
                                    <m:e>
                                      <m:r>
                                        <a:rPr lang="en-US" altLang="ko-Kore-KR" b="1" i="0" smtClean="0">
                                          <a:latin typeface="Cambria Math" panose="02040503050406030204" pitchFamily="18" charset="0"/>
                                        </a:rPr>
                                        <m:t>|</m:t>
                                      </m:r>
                                      <m:r>
                                        <a:rPr lang="en-US" altLang="ko-Kore-KR" b="1">
                                          <a:latin typeface="Cambria Math" panose="02040503050406030204" pitchFamily="18" charset="0"/>
                                        </a:rPr>
                                        <m:t>𝐱</m:t>
                                      </m:r>
                                    </m:e>
                                    <m:sub>
                                      <m:r>
                                        <a:rPr lang="en-US" altLang="ko-Kore-KR" i="1">
                                          <a:latin typeface="Cambria Math" panose="02040503050406030204" pitchFamily="18" charset="0"/>
                                        </a:rPr>
                                        <m:t>𝑗</m:t>
                                      </m:r>
                                      <m:r>
                                        <a:rPr lang="en-US" altLang="ko-Kore-KR" i="1">
                                          <a:latin typeface="Cambria Math" panose="02040503050406030204" pitchFamily="18" charset="0"/>
                                        </a:rPr>
                                        <m:t>,</m:t>
                                      </m:r>
                                      <m:r>
                                        <a:rPr lang="en-US" altLang="ko-Kore-KR" i="1">
                                          <a:latin typeface="Cambria Math" panose="02040503050406030204" pitchFamily="18" charset="0"/>
                                        </a:rPr>
                                        <m:t>𝑖</m:t>
                                      </m:r>
                                    </m:sub>
                                  </m:sSub>
                                  <m:r>
                                    <a:rPr lang="en-US" altLang="ko-Kore-KR" i="1">
                                      <a:latin typeface="Cambria Math" panose="02040503050406030204" pitchFamily="18" charset="0"/>
                                    </a:rPr>
                                    <m:t>−</m:t>
                                  </m:r>
                                  <m:sSub>
                                    <m:sSubPr>
                                      <m:ctrlPr>
                                        <a:rPr lang="en-US" altLang="ko-Kore-KR" i="1">
                                          <a:latin typeface="Cambria Math" panose="02040503050406030204" pitchFamily="18" charset="0"/>
                                        </a:rPr>
                                      </m:ctrlPr>
                                    </m:sSubPr>
                                    <m:e>
                                      <m:r>
                                        <a:rPr lang="en-US" altLang="ko-Kore-KR" b="1">
                                          <a:latin typeface="Cambria Math" panose="02040503050406030204" pitchFamily="18" charset="0"/>
                                        </a:rPr>
                                        <m:t>𝐱</m:t>
                                      </m:r>
                                    </m:e>
                                    <m:sub>
                                      <m:r>
                                        <a:rPr lang="en-US" altLang="ko-Kore-KR" i="1">
                                          <a:latin typeface="Cambria Math" panose="02040503050406030204" pitchFamily="18" charset="0"/>
                                        </a:rPr>
                                        <m:t>𝑞</m:t>
                                      </m:r>
                                      <m:r>
                                        <a:rPr lang="en-US" altLang="ko-Kore-KR" i="1">
                                          <a:latin typeface="Cambria Math" panose="02040503050406030204" pitchFamily="18" charset="0"/>
                                        </a:rPr>
                                        <m:t>,</m:t>
                                      </m:r>
                                      <m:r>
                                        <a:rPr lang="en-US" altLang="ko-Kore-KR" i="1">
                                          <a:latin typeface="Cambria Math" panose="02040503050406030204" pitchFamily="18" charset="0"/>
                                        </a:rPr>
                                        <m:t>𝑖</m:t>
                                      </m:r>
                                    </m:sub>
                                  </m:sSub>
                                  <m:r>
                                    <a:rPr lang="en-US" altLang="ko-Kore-KR" i="1">
                                      <a:latin typeface="Cambria Math" panose="02040503050406030204" pitchFamily="18" charset="0"/>
                                    </a:rPr>
                                    <m:t>|</m:t>
                                  </m:r>
                                </m:e>
                                <m:sup>
                                  <m:r>
                                    <a:rPr lang="en-US" altLang="ko-Kore-KR" i="1">
                                      <a:latin typeface="Cambria Math" panose="02040503050406030204" pitchFamily="18" charset="0"/>
                                    </a:rPr>
                                    <m:t>𝑝</m:t>
                                  </m:r>
                                </m:sup>
                              </m:sSup>
                              <m:r>
                                <a:rPr lang="en-US" altLang="ko-Kore-KR" b="0" i="1" smtClean="0">
                                  <a:latin typeface="Cambria Math" panose="02040503050406030204" pitchFamily="18" charset="0"/>
                                </a:rPr>
                                <m:t>)</m:t>
                              </m:r>
                            </m:e>
                            <m:sup>
                              <m:r>
                                <a:rPr lang="en-US" altLang="ko-Kore-KR" b="0" i="1" smtClean="0">
                                  <a:latin typeface="Cambria Math" panose="02040503050406030204" pitchFamily="18" charset="0"/>
                                </a:rPr>
                                <m:t>1/</m:t>
                              </m:r>
                              <m:r>
                                <a:rPr lang="en-US" altLang="ko-Kore-KR" b="0" i="1" smtClean="0">
                                  <a:latin typeface="Cambria Math" panose="02040503050406030204" pitchFamily="18" charset="0"/>
                                </a:rPr>
                                <m:t>𝑝</m:t>
                              </m:r>
                            </m:sup>
                          </m:sSup>
                        </m:e>
                      </m:nary>
                    </m:oMath>
                  </m:oMathPara>
                </a14:m>
                <a:endParaRPr lang="ko-Kore-KR" altLang="en-US" dirty="0"/>
              </a:p>
            </p:txBody>
          </p:sp>
        </mc:Choice>
        <mc:Fallback xmlns="">
          <p:sp>
            <p:nvSpPr>
              <p:cNvPr id="8" name="TextBox 7">
                <a:extLst>
                  <a:ext uri="{FF2B5EF4-FFF2-40B4-BE49-F238E27FC236}">
                    <a16:creationId xmlns:a16="http://schemas.microsoft.com/office/drawing/2014/main" id="{3B9BB12F-EAAA-0F90-694C-CEF50081B805}"/>
                  </a:ext>
                </a:extLst>
              </p:cNvPr>
              <p:cNvSpPr txBox="1">
                <a:spLocks noRot="1" noChangeAspect="1" noMove="1" noResize="1" noEditPoints="1" noAdjustHandles="1" noChangeArrowheads="1" noChangeShapeType="1" noTextEdit="1"/>
              </p:cNvSpPr>
              <p:nvPr/>
            </p:nvSpPr>
            <p:spPr>
              <a:xfrm>
                <a:off x="864096" y="3219822"/>
                <a:ext cx="3779912" cy="764568"/>
              </a:xfrm>
              <a:prstGeom prst="rect">
                <a:avLst/>
              </a:prstGeom>
              <a:blipFill>
                <a:blip r:embed="rId3"/>
                <a:stretch>
                  <a:fillRect t="-121311" b="-168852"/>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7844003B-DEA1-D142-8B1F-3F2B699A3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994986"/>
            <a:ext cx="4536504" cy="2512868"/>
          </a:xfrm>
          <a:prstGeom prst="rect">
            <a:avLst/>
          </a:prstGeom>
        </p:spPr>
      </p:pic>
      <p:sp>
        <p:nvSpPr>
          <p:cNvPr id="6" name="직사각형 5">
            <a:extLst>
              <a:ext uri="{FF2B5EF4-FFF2-40B4-BE49-F238E27FC236}">
                <a16:creationId xmlns:a16="http://schemas.microsoft.com/office/drawing/2014/main" id="{BFA142FE-DEF9-F04D-93B4-A1621DF8FBD0}"/>
              </a:ext>
            </a:extLst>
          </p:cNvPr>
          <p:cNvSpPr/>
          <p:nvPr/>
        </p:nvSpPr>
        <p:spPr>
          <a:xfrm>
            <a:off x="366261" y="3952676"/>
            <a:ext cx="8310195" cy="830997"/>
          </a:xfrm>
          <a:prstGeom prst="rect">
            <a:avLst/>
          </a:prstGeom>
        </p:spPr>
        <p:txBody>
          <a:bodyPr wrap="square">
            <a:spAutoFit/>
          </a:bodyPr>
          <a:lstStyle/>
          <a:p>
            <a:pPr marL="285750" indent="-285750">
              <a:buFont typeface="Wingdings" pitchFamily="2" charset="2"/>
              <a:buChar char="Ø"/>
            </a:pPr>
            <a:r>
              <a:rPr lang="en-US" altLang="ko-KR" sz="1600" dirty="0">
                <a:latin typeface="Times New Roman" panose="02020603050405020304" pitchFamily="18" charset="0"/>
                <a:cs typeface="Times New Roman" panose="02020603050405020304" pitchFamily="18" charset="0"/>
              </a:rPr>
              <a:t>In </a:t>
            </a:r>
            <a:r>
              <a:rPr lang="en-US" altLang="ko-KR" sz="1600" dirty="0">
                <a:solidFill>
                  <a:srgbClr val="0000FF"/>
                </a:solidFill>
                <a:latin typeface="Times New Roman" panose="02020603050405020304" pitchFamily="18" charset="0"/>
                <a:cs typeface="Times New Roman" panose="02020603050405020304" pitchFamily="18" charset="0"/>
              </a:rPr>
              <a:t>low-dimensional spaces </a:t>
            </a:r>
            <a:r>
              <a:rPr lang="en-US" altLang="ko-KR" sz="1600" dirty="0">
                <a:latin typeface="Times New Roman" panose="02020603050405020304" pitchFamily="18" charset="0"/>
                <a:cs typeface="Times New Roman" panose="02020603050405020304" pitchFamily="18" charset="0"/>
              </a:rPr>
              <a:t>with plenty of data, nearest neighbors </a:t>
            </a:r>
            <a:r>
              <a:rPr lang="en-US" altLang="ko-KR" sz="1600" dirty="0">
                <a:solidFill>
                  <a:srgbClr val="0000FF"/>
                </a:solidFill>
                <a:latin typeface="Times New Roman" panose="02020603050405020304" pitchFamily="18" charset="0"/>
                <a:cs typeface="Times New Roman" panose="02020603050405020304" pitchFamily="18" charset="0"/>
              </a:rPr>
              <a:t>works very well</a:t>
            </a:r>
            <a:r>
              <a:rPr lang="en-US" altLang="ko-KR" sz="1600" dirty="0">
                <a:latin typeface="Times New Roman" panose="02020603050405020304" pitchFamily="18" charset="0"/>
                <a:cs typeface="Times New Roman" panose="02020603050405020304" pitchFamily="18" charset="0"/>
              </a:rPr>
              <a:t>: we are likely to have enough nearby data points to get a good answer. But as the number of dimensions rises we encounter a problem</a:t>
            </a:r>
            <a:r>
              <a:rPr lang="en-US" altLang="ko-KR" sz="1600" i="1" dirty="0">
                <a:solidFill>
                  <a:srgbClr val="0000FF"/>
                </a:solidFill>
                <a:latin typeface="Times New Roman" panose="02020603050405020304" pitchFamily="18" charset="0"/>
                <a:cs typeface="Times New Roman" panose="02020603050405020304" pitchFamily="18" charset="0"/>
              </a:rPr>
              <a:t> </a:t>
            </a:r>
            <a:r>
              <a:rPr lang="en-US" altLang="ko-KR" sz="1600" dirty="0">
                <a:solidFill>
                  <a:srgbClr val="0000FF"/>
                </a:solidFill>
                <a:latin typeface="Times New Roman" panose="02020603050405020304" pitchFamily="18" charset="0"/>
                <a:cs typeface="Times New Roman" panose="02020603050405020304" pitchFamily="18" charset="0"/>
              </a:rPr>
              <a:t>(</a:t>
            </a:r>
            <a:r>
              <a:rPr lang="en" altLang="ko-Kore-KR" sz="1600" i="1" dirty="0">
                <a:solidFill>
                  <a:srgbClr val="0000FF"/>
                </a:solidFill>
                <a:latin typeface="Times New Roman" panose="02020603050405020304" pitchFamily="18" charset="0"/>
                <a:cs typeface="Times New Roman" panose="02020603050405020304" pitchFamily="18" charset="0"/>
              </a:rPr>
              <a:t>curse of dimensionality</a:t>
            </a:r>
            <a:r>
              <a:rPr lang="en" altLang="ko-Kore-KR" sz="1600" dirty="0">
                <a:solidFill>
                  <a:srgbClr val="0000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21712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15.6 Nonparametric Models (3/5)</a:t>
            </a:r>
            <a:br>
              <a:rPr kumimoji="1" lang="en-US" altLang="ko-Kore-KR" dirty="0"/>
            </a:b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236240" cy="4176464"/>
          </a:xfrm>
        </p:spPr>
        <p:txBody>
          <a:bodyPr/>
          <a:lstStyle/>
          <a:p>
            <a:pPr marL="0" indent="0">
              <a:buNone/>
            </a:pPr>
            <a:r>
              <a:rPr lang="en-US" altLang="ko-Kore-KR" sz="2200" dirty="0"/>
              <a:t> Nonparametric regression</a:t>
            </a:r>
          </a:p>
          <a:p>
            <a:pPr>
              <a:buFont typeface="Wingdings" pitchFamily="2" charset="2"/>
              <a:buChar char="Ø"/>
            </a:pPr>
            <a:r>
              <a:rPr lang="en" altLang="ko-Kore-KR" sz="2000" b="0" i="1" dirty="0"/>
              <a:t>K</a:t>
            </a:r>
            <a:r>
              <a:rPr lang="en" altLang="ko-Kore-KR" sz="2000" b="0" dirty="0"/>
              <a:t>-nearest-neighbors regression improves </a:t>
            </a:r>
            <a:r>
              <a:rPr lang="en" altLang="ko-Kore-KR" sz="2000" b="0" dirty="0">
                <a:solidFill>
                  <a:srgbClr val="0000FF"/>
                </a:solidFill>
              </a:rPr>
              <a:t>on connect-the-dots</a:t>
            </a:r>
            <a:r>
              <a:rPr lang="en" altLang="ko-Kore-KR" sz="2000" b="0" dirty="0"/>
              <a:t>.</a:t>
            </a:r>
          </a:p>
          <a:p>
            <a:pPr>
              <a:buFont typeface="Wingdings" pitchFamily="2" charset="2"/>
              <a:buChar char="Ø"/>
            </a:pPr>
            <a:endParaRPr lang="en-US" altLang="ko-KR" sz="2000" b="0" dirty="0">
              <a:solidFill>
                <a:srgbClr val="0000FF"/>
              </a:solidFill>
            </a:endParaRPr>
          </a:p>
          <a:p>
            <a:pPr>
              <a:buFont typeface="Wingdings" pitchFamily="2" charset="2"/>
              <a:buChar char="Ø"/>
            </a:pPr>
            <a:r>
              <a:rPr lang="en-US" altLang="ko-KR" sz="2000" b="0" dirty="0">
                <a:solidFill>
                  <a:srgbClr val="0000FF"/>
                </a:solidFill>
              </a:rPr>
              <a:t>Locally weighted regression </a:t>
            </a:r>
            <a:r>
              <a:rPr lang="en-US" altLang="ko-KR" sz="2000" b="0" dirty="0"/>
              <a:t>(Figure 19.20(d)) gives us the advantages of nearest neighbors, without the </a:t>
            </a:r>
            <a:r>
              <a:rPr lang="en-US" altLang="ko-KR" sz="2000" b="0" dirty="0">
                <a:solidFill>
                  <a:srgbClr val="0000FF"/>
                </a:solidFill>
              </a:rPr>
              <a:t>discontinuities.</a:t>
            </a:r>
            <a:endParaRPr lang="en-US" altLang="ko-KR" sz="2000" b="0" dirty="0"/>
          </a:p>
          <a:p>
            <a:pPr marL="0" indent="0">
              <a:buNone/>
            </a:pPr>
            <a:endParaRPr lang="en" altLang="ko-KR" sz="2000" b="0" dirty="0"/>
          </a:p>
          <a:p>
            <a:pPr marL="0" indent="0">
              <a:buNone/>
            </a:pPr>
            <a:endParaRPr lang="en" altLang="ko-KR" sz="2000" b="0" dirty="0"/>
          </a:p>
          <a:p>
            <a:pPr marL="0" indent="0">
              <a:buNone/>
            </a:pPr>
            <a:endParaRPr lang="en-US" altLang="ko-KR" sz="2000" b="0" dirty="0"/>
          </a:p>
        </p:txBody>
      </p:sp>
      <p:pic>
        <p:nvPicPr>
          <p:cNvPr id="5" name="그림 4">
            <a:extLst>
              <a:ext uri="{FF2B5EF4-FFF2-40B4-BE49-F238E27FC236}">
                <a16:creationId xmlns:a16="http://schemas.microsoft.com/office/drawing/2014/main" id="{D6C72010-5793-6C08-F632-6017B1D96848}"/>
              </a:ext>
            </a:extLst>
          </p:cNvPr>
          <p:cNvPicPr>
            <a:picLocks noChangeAspect="1"/>
          </p:cNvPicPr>
          <p:nvPr/>
        </p:nvPicPr>
        <p:blipFill>
          <a:blip r:embed="rId2"/>
          <a:stretch>
            <a:fillRect/>
          </a:stretch>
        </p:blipFill>
        <p:spPr>
          <a:xfrm>
            <a:off x="4429724" y="725910"/>
            <a:ext cx="3974934" cy="3862064"/>
          </a:xfrm>
          <a:prstGeom prst="rect">
            <a:avLst/>
          </a:prstGeom>
        </p:spPr>
      </p:pic>
      <p:sp>
        <p:nvSpPr>
          <p:cNvPr id="6" name="Google Shape;77;p4">
            <a:extLst>
              <a:ext uri="{FF2B5EF4-FFF2-40B4-BE49-F238E27FC236}">
                <a16:creationId xmlns:a16="http://schemas.microsoft.com/office/drawing/2014/main" id="{6EC2C781-D190-F4BE-BBE9-F71B02A85987}"/>
              </a:ext>
            </a:extLst>
          </p:cNvPr>
          <p:cNvSpPr txBox="1"/>
          <p:nvPr/>
        </p:nvSpPr>
        <p:spPr>
          <a:xfrm>
            <a:off x="4572000" y="4593585"/>
            <a:ext cx="396044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 Modern Approach (4th Edition). Pearson</a:t>
            </a:r>
            <a:endParaRPr sz="2800" dirty="0"/>
          </a:p>
        </p:txBody>
      </p:sp>
    </p:spTree>
    <p:extLst>
      <p:ext uri="{BB962C8B-B14F-4D97-AF65-F5344CB8AC3E}">
        <p14:creationId xmlns:p14="http://schemas.microsoft.com/office/powerpoint/2010/main" val="646954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15.6 Nonparametric Models (4/5)</a:t>
            </a:r>
            <a:br>
              <a:rPr kumimoji="1" lang="en-US" altLang="ko-Kore-KR" dirty="0"/>
            </a:b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956320" cy="2448272"/>
          </a:xfrm>
        </p:spPr>
        <p:txBody>
          <a:bodyPr/>
          <a:lstStyle/>
          <a:p>
            <a:pPr marL="0" indent="0">
              <a:buNone/>
            </a:pPr>
            <a:r>
              <a:rPr lang="en-US" altLang="ko-Kore-KR" sz="2200" dirty="0"/>
              <a:t> Support vector machines</a:t>
            </a:r>
            <a:endParaRPr lang="en-US" altLang="ko-KR" sz="2000" b="0" dirty="0">
              <a:solidFill>
                <a:srgbClr val="0000FF"/>
              </a:solidFill>
            </a:endParaRPr>
          </a:p>
          <a:p>
            <a:pPr>
              <a:buFont typeface="Wingdings" pitchFamily="2" charset="2"/>
              <a:buChar char="Ø"/>
            </a:pPr>
            <a:r>
              <a:rPr lang="en" altLang="ko-Kore-KR" sz="1600" b="0" dirty="0"/>
              <a:t>SVMs construct a </a:t>
            </a:r>
            <a:r>
              <a:rPr lang="en" altLang="ko-Kore-KR" sz="1600" b="0" dirty="0">
                <a:solidFill>
                  <a:srgbClr val="0000FF"/>
                </a:solidFill>
              </a:rPr>
              <a:t>maximum margin separator</a:t>
            </a:r>
            <a:r>
              <a:rPr lang="en" altLang="ko-Kore-KR" sz="1600" b="0" dirty="0"/>
              <a:t>—a decision boundary with the </a:t>
            </a:r>
            <a:r>
              <a:rPr lang="en" altLang="ko-Kore-KR" sz="1600" b="0" dirty="0">
                <a:solidFill>
                  <a:srgbClr val="0000FF"/>
                </a:solidFill>
              </a:rPr>
              <a:t>largest possible distance </a:t>
            </a:r>
            <a:r>
              <a:rPr lang="en" altLang="ko-Kore-KR" sz="1600" b="0" dirty="0"/>
              <a:t>to example points. This helps them </a:t>
            </a:r>
            <a:r>
              <a:rPr lang="en" altLang="ko-Kore-KR" sz="1600" b="0" dirty="0">
                <a:solidFill>
                  <a:srgbClr val="0000FF"/>
                </a:solidFill>
              </a:rPr>
              <a:t>generalize</a:t>
            </a:r>
            <a:r>
              <a:rPr lang="en" altLang="ko-Kore-KR" sz="1600" b="0" dirty="0"/>
              <a:t> well.</a:t>
            </a:r>
          </a:p>
          <a:p>
            <a:pPr>
              <a:buFont typeface="Wingdings" pitchFamily="2" charset="2"/>
              <a:buChar char="Ø"/>
            </a:pPr>
            <a:r>
              <a:rPr lang="en" altLang="ko-Kore-KR" sz="1600" b="0" dirty="0"/>
              <a:t>SVMs create a </a:t>
            </a:r>
            <a:r>
              <a:rPr lang="en" altLang="ko-Kore-KR" sz="1600" b="0" dirty="0">
                <a:solidFill>
                  <a:srgbClr val="0000FF"/>
                </a:solidFill>
              </a:rPr>
              <a:t>linear separating hyperplane</a:t>
            </a:r>
            <a:r>
              <a:rPr lang="en" altLang="ko-Kore-KR" sz="1600" b="0" dirty="0"/>
              <a:t>, but they have the </a:t>
            </a:r>
            <a:r>
              <a:rPr lang="en" altLang="ko-Kore-KR" sz="1600" b="0" dirty="0">
                <a:solidFill>
                  <a:srgbClr val="0000FF"/>
                </a:solidFill>
              </a:rPr>
              <a:t>ability to embed the data into a higher-dimensional space</a:t>
            </a:r>
            <a:r>
              <a:rPr lang="en" altLang="ko-Kore-KR" sz="1600" b="0" dirty="0"/>
              <a:t>, using the so-called</a:t>
            </a:r>
            <a:r>
              <a:rPr lang="en" altLang="ko-Kore-KR" sz="1600" b="0" dirty="0">
                <a:solidFill>
                  <a:srgbClr val="C00000"/>
                </a:solidFill>
              </a:rPr>
              <a:t> kernel trick</a:t>
            </a:r>
            <a:r>
              <a:rPr lang="en" altLang="ko-Kore-KR" sz="1600" b="0" dirty="0"/>
              <a:t>. </a:t>
            </a:r>
            <a:endParaRPr lang="en-US" altLang="ko-KR" sz="1600" b="0" dirty="0"/>
          </a:p>
          <a:p>
            <a:pPr marL="0" indent="0">
              <a:buNone/>
            </a:pPr>
            <a:endParaRPr lang="en" altLang="ko-KR" sz="1600" b="0" dirty="0"/>
          </a:p>
          <a:p>
            <a:pPr marL="0" indent="0">
              <a:buNone/>
            </a:pPr>
            <a:endParaRPr lang="en-US" altLang="ko-KR" sz="2000" b="0" dirty="0"/>
          </a:p>
        </p:txBody>
      </p:sp>
      <p:pic>
        <p:nvPicPr>
          <p:cNvPr id="7" name="Picture 2" descr="Kernel-SVM · ratsgo's blog">
            <a:extLst>
              <a:ext uri="{FF2B5EF4-FFF2-40B4-BE49-F238E27FC236}">
                <a16:creationId xmlns:a16="http://schemas.microsoft.com/office/drawing/2014/main" id="{2C809837-E3B7-01B1-4C64-7A2E5E61E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146" y="692759"/>
            <a:ext cx="2496509" cy="148451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7CC05EDD-0495-9F46-87CA-D2C272F5F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231108"/>
            <a:ext cx="3816424" cy="877529"/>
          </a:xfrm>
          <a:prstGeom prst="rect">
            <a:avLst/>
          </a:prstGeom>
        </p:spPr>
      </p:pic>
      <p:pic>
        <p:nvPicPr>
          <p:cNvPr id="11" name="그림 10">
            <a:extLst>
              <a:ext uri="{FF2B5EF4-FFF2-40B4-BE49-F238E27FC236}">
                <a16:creationId xmlns:a16="http://schemas.microsoft.com/office/drawing/2014/main" id="{AEF03E97-DB5C-7046-88AA-3152329598E0}"/>
              </a:ext>
            </a:extLst>
          </p:cNvPr>
          <p:cNvPicPr>
            <a:picLocks noChangeAspect="1"/>
          </p:cNvPicPr>
          <p:nvPr/>
        </p:nvPicPr>
        <p:blipFill>
          <a:blip r:embed="rId4"/>
          <a:stretch>
            <a:fillRect/>
          </a:stretch>
        </p:blipFill>
        <p:spPr>
          <a:xfrm>
            <a:off x="5536207" y="2289232"/>
            <a:ext cx="3284265" cy="2448271"/>
          </a:xfrm>
          <a:prstGeom prst="rect">
            <a:avLst/>
          </a:prstGeom>
        </p:spPr>
      </p:pic>
      <p:pic>
        <p:nvPicPr>
          <p:cNvPr id="12" name="그림 11">
            <a:extLst>
              <a:ext uri="{FF2B5EF4-FFF2-40B4-BE49-F238E27FC236}">
                <a16:creationId xmlns:a16="http://schemas.microsoft.com/office/drawing/2014/main" id="{0F8909C2-E1E7-3A41-B827-1BD27DA09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4227933"/>
            <a:ext cx="2592288" cy="607055"/>
          </a:xfrm>
          <a:prstGeom prst="rect">
            <a:avLst/>
          </a:prstGeom>
        </p:spPr>
      </p:pic>
    </p:spTree>
    <p:extLst>
      <p:ext uri="{BB962C8B-B14F-4D97-AF65-F5344CB8AC3E}">
        <p14:creationId xmlns:p14="http://schemas.microsoft.com/office/powerpoint/2010/main" val="3134108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15.6 Nonparametric Models (5/5)</a:t>
            </a:r>
            <a:br>
              <a:rPr kumimoji="1" lang="en-US" altLang="ko-Kore-KR" dirty="0"/>
            </a:b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260080" cy="4176464"/>
          </a:xfrm>
        </p:spPr>
        <p:txBody>
          <a:bodyPr/>
          <a:lstStyle/>
          <a:p>
            <a:pPr marL="0" indent="0">
              <a:buNone/>
            </a:pPr>
            <a:r>
              <a:rPr lang="en-US" altLang="ko-Kore-KR" sz="2000" dirty="0"/>
              <a:t> The kernel trick</a:t>
            </a:r>
          </a:p>
          <a:p>
            <a:pPr>
              <a:buFont typeface="Wingdings" pitchFamily="2" charset="2"/>
              <a:buChar char="Ø"/>
            </a:pPr>
            <a:r>
              <a:rPr lang="en" altLang="ko-Kore-KR" sz="1800" b="0" dirty="0"/>
              <a:t>The </a:t>
            </a:r>
            <a:r>
              <a:rPr lang="en" altLang="ko-Kore-KR" sz="1800" b="0" dirty="0">
                <a:solidFill>
                  <a:srgbClr val="0000FF"/>
                </a:solidFill>
              </a:rPr>
              <a:t>kernel method </a:t>
            </a:r>
            <a:r>
              <a:rPr lang="en" altLang="ko-Kore-KR" sz="1800" b="0" dirty="0"/>
              <a:t>implicitly </a:t>
            </a:r>
            <a:r>
              <a:rPr lang="en" altLang="ko-Kore-KR" sz="1800" b="0" dirty="0">
                <a:solidFill>
                  <a:srgbClr val="0000FF"/>
                </a:solidFill>
              </a:rPr>
              <a:t>transform the input data into a high-dimensional </a:t>
            </a:r>
            <a:r>
              <a:rPr lang="en" altLang="ko-Kore-KR" sz="1800" b="0" dirty="0"/>
              <a:t>space where a linear separator may exist, even if the original data are </a:t>
            </a:r>
            <a:r>
              <a:rPr lang="en" altLang="ko-Kore-KR" sz="1800" b="0" dirty="0" err="1"/>
              <a:t>nonseparable</a:t>
            </a:r>
            <a:r>
              <a:rPr lang="en" altLang="ko-Kore-KR" sz="1800" b="0" dirty="0"/>
              <a:t>.</a:t>
            </a:r>
          </a:p>
          <a:p>
            <a:pPr>
              <a:buFont typeface="Wingdings" pitchFamily="2" charset="2"/>
              <a:buChar char="Ø"/>
            </a:pPr>
            <a:r>
              <a:rPr lang="en" altLang="ko-Kore-KR" sz="1800" b="0" dirty="0"/>
              <a:t>The dot product is replaced by </a:t>
            </a:r>
            <a:r>
              <a:rPr lang="en" altLang="ko-Kore-KR" sz="1800" b="0" dirty="0">
                <a:solidFill>
                  <a:srgbClr val="0000FF"/>
                </a:solidFill>
              </a:rPr>
              <a:t>a kernel function </a:t>
            </a:r>
            <a:r>
              <a:rPr lang="en" altLang="ko-Kore-KR" sz="1800" b="0" dirty="0"/>
              <a:t>and we have a kernelized version of the algorithm (</a:t>
            </a:r>
            <a:r>
              <a:rPr lang="en" altLang="ko-Kore-KR" sz="1800" b="0" dirty="0">
                <a:solidFill>
                  <a:srgbClr val="0000FF"/>
                </a:solidFill>
              </a:rPr>
              <a:t>kernelization</a:t>
            </a:r>
            <a:r>
              <a:rPr lang="en" altLang="ko-Kore-KR" sz="1800" b="0" dirty="0"/>
              <a:t>)</a:t>
            </a:r>
          </a:p>
          <a:p>
            <a:pPr marL="0" indent="0">
              <a:buNone/>
            </a:pPr>
            <a:endParaRPr lang="en" altLang="ko-KR" sz="1800" b="0" dirty="0"/>
          </a:p>
          <a:p>
            <a:pPr marL="0" indent="0">
              <a:buNone/>
            </a:pPr>
            <a:endParaRPr lang="en-US" altLang="ko-KR" sz="1800" b="0" dirty="0"/>
          </a:p>
        </p:txBody>
      </p:sp>
      <p:pic>
        <p:nvPicPr>
          <p:cNvPr id="5" name="그림 4">
            <a:extLst>
              <a:ext uri="{FF2B5EF4-FFF2-40B4-BE49-F238E27FC236}">
                <a16:creationId xmlns:a16="http://schemas.microsoft.com/office/drawing/2014/main" id="{BA7B1478-CF27-4C40-8B12-D7F0B706F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073500"/>
            <a:ext cx="3009900" cy="596900"/>
          </a:xfrm>
          <a:prstGeom prst="rect">
            <a:avLst/>
          </a:prstGeom>
        </p:spPr>
      </p:pic>
      <p:pic>
        <p:nvPicPr>
          <p:cNvPr id="8" name="그림 7">
            <a:extLst>
              <a:ext uri="{FF2B5EF4-FFF2-40B4-BE49-F238E27FC236}">
                <a16:creationId xmlns:a16="http://schemas.microsoft.com/office/drawing/2014/main" id="{8CC68B79-00D8-D448-BC7A-6A9A8F62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59582"/>
            <a:ext cx="4439471" cy="3384375"/>
          </a:xfrm>
          <a:prstGeom prst="rect">
            <a:avLst/>
          </a:prstGeom>
        </p:spPr>
      </p:pic>
    </p:spTree>
    <p:extLst>
      <p:ext uri="{BB962C8B-B14F-4D97-AF65-F5344CB8AC3E}">
        <p14:creationId xmlns:p14="http://schemas.microsoft.com/office/powerpoint/2010/main" val="1740047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15.7 Ensemble Learning</a:t>
            </a:r>
          </a:p>
        </p:txBody>
      </p:sp>
    </p:spTree>
    <p:extLst>
      <p:ext uri="{BB962C8B-B14F-4D97-AF65-F5344CB8AC3E}">
        <p14:creationId xmlns:p14="http://schemas.microsoft.com/office/powerpoint/2010/main" val="4151339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(1/7)</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340696" cy="4176464"/>
              </a:xfrm>
            </p:spPr>
            <p:txBody>
              <a:bodyPr/>
              <a:lstStyle/>
              <a:p>
                <a:pPr marL="0" indent="0">
                  <a:buNone/>
                </a:pPr>
                <a:r>
                  <a:rPr lang="en-US" altLang="ko-Kore-KR" sz="2200" dirty="0"/>
                  <a:t> What is ensemble learning?</a:t>
                </a:r>
                <a:endParaRPr lang="en" altLang="ko-Kore-KR" sz="2000" b="0" dirty="0"/>
              </a:p>
              <a:p>
                <a:pPr>
                  <a:lnSpc>
                    <a:spcPct val="100000"/>
                  </a:lnSpc>
                  <a:buFont typeface="Wingdings" pitchFamily="2" charset="2"/>
                  <a:buChar char="Ø"/>
                </a:pPr>
                <a:r>
                  <a:rPr lang="en-US" altLang="ko-Kore-KR" sz="2000" b="0" dirty="0"/>
                  <a:t>The idea of </a:t>
                </a:r>
                <a:r>
                  <a:rPr lang="en-US" altLang="ko-Kore-KR" sz="2000" b="0" dirty="0">
                    <a:solidFill>
                      <a:srgbClr val="0000FF"/>
                    </a:solidFill>
                  </a:rPr>
                  <a:t>ensemble learning </a:t>
                </a:r>
                <a:r>
                  <a:rPr lang="en-US" altLang="ko-Kore-KR" sz="2000" b="0" dirty="0"/>
                  <a:t>is to select a </a:t>
                </a:r>
                <a:r>
                  <a:rPr lang="en-US" altLang="ko-Kore-KR" sz="2000" b="0" dirty="0">
                    <a:solidFill>
                      <a:srgbClr val="0000FF"/>
                    </a:solidFill>
                  </a:rPr>
                  <a:t>collection, or ensemble, of hypotheses</a:t>
                </a:r>
                <a:r>
                  <a:rPr lang="en-US" altLang="ko-Kore-KR" sz="2000" b="0" dirty="0"/>
                  <a:t>, </a:t>
                </a:r>
                <a14:m>
                  <m:oMath xmlns:m="http://schemas.openxmlformats.org/officeDocument/2006/math">
                    <m:sSub>
                      <m:sSubPr>
                        <m:ctrlPr>
                          <a:rPr lang="en-US" altLang="ko-Kore-KR" sz="2000" b="0" i="1" dirty="0">
                            <a:solidFill>
                              <a:srgbClr val="0000FF"/>
                            </a:solidFill>
                            <a:latin typeface="Cambria Math" panose="02040503050406030204" pitchFamily="18" charset="0"/>
                          </a:rPr>
                        </m:ctrlPr>
                      </m:sSubPr>
                      <m:e>
                        <m:r>
                          <a:rPr lang="en-US" altLang="ko-Kore-KR" sz="2000" b="0" i="1" dirty="0">
                            <a:solidFill>
                              <a:srgbClr val="0000FF"/>
                            </a:solidFill>
                            <a:latin typeface="Cambria Math" panose="02040503050406030204" pitchFamily="18" charset="0"/>
                          </a:rPr>
                          <m:t>h</m:t>
                        </m:r>
                      </m:e>
                      <m:sub>
                        <m:r>
                          <a:rPr lang="en-US" altLang="ko-Kore-KR" sz="2000" b="0" i="1" dirty="0">
                            <a:solidFill>
                              <a:srgbClr val="0000FF"/>
                            </a:solidFill>
                            <a:latin typeface="Cambria Math" panose="02040503050406030204" pitchFamily="18" charset="0"/>
                          </a:rPr>
                          <m:t>1</m:t>
                        </m:r>
                      </m:sub>
                    </m:sSub>
                    <m:r>
                      <a:rPr lang="en-US" altLang="ko-Kore-KR" sz="2000" b="0" dirty="0">
                        <a:solidFill>
                          <a:srgbClr val="0000FF"/>
                        </a:solidFill>
                        <a:latin typeface="Cambria Math" panose="02040503050406030204" pitchFamily="18" charset="0"/>
                      </a:rPr>
                      <m:t>,</m:t>
                    </m:r>
                    <m:sSub>
                      <m:sSubPr>
                        <m:ctrlPr>
                          <a:rPr lang="en-US" altLang="ko-Kore-KR" sz="2000" b="0" i="1" dirty="0">
                            <a:solidFill>
                              <a:srgbClr val="0000FF"/>
                            </a:solidFill>
                            <a:latin typeface="Cambria Math" panose="02040503050406030204" pitchFamily="18" charset="0"/>
                          </a:rPr>
                        </m:ctrlPr>
                      </m:sSubPr>
                      <m:e>
                        <m:r>
                          <a:rPr lang="en-US" altLang="ko-Kore-KR" sz="2000" b="0" i="1" dirty="0">
                            <a:solidFill>
                              <a:srgbClr val="0000FF"/>
                            </a:solidFill>
                            <a:latin typeface="Cambria Math" panose="02040503050406030204" pitchFamily="18" charset="0"/>
                          </a:rPr>
                          <m:t>h</m:t>
                        </m:r>
                      </m:e>
                      <m:sub>
                        <m:r>
                          <a:rPr lang="en-US" altLang="ko-Kore-KR" sz="2000" b="0" i="1" dirty="0">
                            <a:solidFill>
                              <a:srgbClr val="0000FF"/>
                            </a:solidFill>
                            <a:latin typeface="Cambria Math" panose="02040503050406030204" pitchFamily="18" charset="0"/>
                          </a:rPr>
                          <m:t>2</m:t>
                        </m:r>
                      </m:sub>
                    </m:sSub>
                    <m:r>
                      <a:rPr lang="en-US" altLang="ko-Kore-KR" sz="2000" b="0" dirty="0">
                        <a:solidFill>
                          <a:srgbClr val="0000FF"/>
                        </a:solidFill>
                        <a:latin typeface="Cambria Math" panose="02040503050406030204" pitchFamily="18" charset="0"/>
                      </a:rPr>
                      <m:t>,…,</m:t>
                    </m:r>
                    <m:sSub>
                      <m:sSubPr>
                        <m:ctrlPr>
                          <a:rPr lang="en-US" altLang="ko-Kore-KR" sz="2000" b="0" i="1" dirty="0">
                            <a:solidFill>
                              <a:srgbClr val="0000FF"/>
                            </a:solidFill>
                            <a:latin typeface="Cambria Math" panose="02040503050406030204" pitchFamily="18" charset="0"/>
                          </a:rPr>
                        </m:ctrlPr>
                      </m:sSubPr>
                      <m:e>
                        <m:r>
                          <a:rPr lang="en-US" altLang="ko-Kore-KR" sz="2000" b="0" i="1" dirty="0">
                            <a:solidFill>
                              <a:srgbClr val="0000FF"/>
                            </a:solidFill>
                            <a:latin typeface="Cambria Math" panose="02040503050406030204" pitchFamily="18" charset="0"/>
                          </a:rPr>
                          <m:t>h</m:t>
                        </m:r>
                      </m:e>
                      <m:sub>
                        <m:r>
                          <a:rPr lang="en-US" altLang="ko-Kore-KR" sz="2000" b="0" i="1" dirty="0">
                            <a:solidFill>
                              <a:srgbClr val="0000FF"/>
                            </a:solidFill>
                            <a:latin typeface="Cambria Math" panose="02040503050406030204" pitchFamily="18" charset="0"/>
                          </a:rPr>
                          <m:t>𝑛</m:t>
                        </m:r>
                      </m:sub>
                    </m:sSub>
                  </m:oMath>
                </a14:m>
                <a:r>
                  <a:rPr lang="en-US" altLang="ko-Kore-KR" sz="2000" b="0" dirty="0"/>
                  <a:t>, and combine their </a:t>
                </a:r>
                <a:r>
                  <a:rPr lang="en-US" altLang="ko-Kore-KR" sz="2000" b="0" dirty="0">
                    <a:solidFill>
                      <a:srgbClr val="0000FF"/>
                    </a:solidFill>
                  </a:rPr>
                  <a:t>predictions</a:t>
                </a:r>
                <a:r>
                  <a:rPr lang="en-US" altLang="ko-Kore-KR" sz="2000" b="0" dirty="0"/>
                  <a:t> by averaging, voting, or by another level of machine learning. We call the individual hypotheses base models and </a:t>
                </a:r>
                <a:r>
                  <a:rPr lang="en-US" altLang="ko-Kore-KR" sz="2000" b="0" dirty="0">
                    <a:solidFill>
                      <a:srgbClr val="0000FF"/>
                    </a:solidFill>
                  </a:rPr>
                  <a:t>their combination </a:t>
                </a:r>
                <a:r>
                  <a:rPr lang="en-US" altLang="ko-Kore-KR" sz="2000" dirty="0">
                    <a:solidFill>
                      <a:srgbClr val="0000FF"/>
                    </a:solidFill>
                  </a:rPr>
                  <a:t>an ensemble model</a:t>
                </a:r>
                <a:r>
                  <a:rPr lang="en-US" altLang="ko-Kore-KR" sz="2000" b="0" dirty="0"/>
                  <a:t>.</a:t>
                </a:r>
              </a:p>
              <a:p>
                <a:pPr marL="0" indent="0">
                  <a:buNone/>
                </a:pPr>
                <a:endParaRPr lang="en-US" altLang="ko-KR" sz="20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340696" cy="4176464"/>
              </a:xfrm>
              <a:blipFill>
                <a:blip r:embed="rId2"/>
                <a:stretch>
                  <a:fillRect l="-456"/>
                </a:stretch>
              </a:blipFill>
            </p:spPr>
            <p:txBody>
              <a:bodyPr/>
              <a:lstStyle/>
              <a:p>
                <a:r>
                  <a:rPr lang="ko-KR" altLang="en-US">
                    <a:noFill/>
                  </a:rPr>
                  <a:t> </a:t>
                </a:r>
              </a:p>
            </p:txBody>
          </p:sp>
        </mc:Fallback>
      </mc:AlternateContent>
      <p:sp>
        <p:nvSpPr>
          <p:cNvPr id="6" name="Content Placeholder 2">
            <a:extLst>
              <a:ext uri="{FF2B5EF4-FFF2-40B4-BE49-F238E27FC236}">
                <a16:creationId xmlns:a16="http://schemas.microsoft.com/office/drawing/2014/main" id="{19BE7AC7-28ED-909F-1B38-68D3C87CCC2E}"/>
              </a:ext>
            </a:extLst>
          </p:cNvPr>
          <p:cNvSpPr txBox="1">
            <a:spLocks/>
          </p:cNvSpPr>
          <p:nvPr/>
        </p:nvSpPr>
        <p:spPr>
          <a:xfrm>
            <a:off x="335760" y="2787774"/>
            <a:ext cx="8340696" cy="4176464"/>
          </a:xfrm>
          <a:prstGeom prst="rect">
            <a:avLst/>
          </a:prstGeom>
        </p:spPr>
        <p:txBody>
          <a:bodyPr/>
          <a:lstStyle>
            <a:lvl1pPr marL="457200" indent="-457200" algn="l" defTabSz="914400" rtl="0" eaLnBrk="0" latinLnBrk="0" hangingPunct="1">
              <a:lnSpc>
                <a:spcPct val="125000"/>
              </a:lnSpc>
              <a:spcBef>
                <a:spcPct val="20000"/>
              </a:spcBef>
              <a:buFont typeface="+mj-lt"/>
              <a:buAutoNum type="arabicPeriod"/>
              <a:defRPr sz="2400" b="1"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algn="l" defTabSz="914400" rtl="0" eaLnBrk="0" latinLnBrk="0" hangingPunct="1">
              <a:lnSpc>
                <a:spcPct val="125000"/>
              </a:lnSpc>
              <a:spcBef>
                <a:spcPct val="20000"/>
              </a:spcBef>
              <a:buFontTx/>
              <a:buBlip>
                <a:blip r:embed="rId3"/>
              </a:buBlip>
              <a:defRPr sz="20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algn="l" defTabSz="914400" rtl="0" eaLnBrk="0" latinLnBrk="0" hangingPunct="1">
              <a:lnSpc>
                <a:spcPct val="125000"/>
              </a:lnSpc>
              <a:spcBef>
                <a:spcPct val="20000"/>
              </a:spcBef>
              <a:buFontTx/>
              <a:buBlip>
                <a:blip r:embed="rId4"/>
              </a:buBlip>
              <a:defRPr sz="18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algn="l" defTabSz="914400" rtl="0" eaLnBrk="0" latinLnBrk="0" hangingPunct="1">
              <a:lnSpc>
                <a:spcPct val="125000"/>
              </a:lnSpc>
              <a:spcBef>
                <a:spcPct val="20000"/>
              </a:spcBef>
              <a:buFont typeface="Wingdings" panose="05000000000000000000" pitchFamily="2" charset="2"/>
              <a:buChar char="Ø"/>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algn="l" defTabSz="914400" rtl="0" eaLnBrk="0" latinLnBrk="0" hangingPunct="1">
              <a:lnSpc>
                <a:spcPct val="125000"/>
              </a:lnSpc>
              <a:spcBef>
                <a:spcPct val="20000"/>
              </a:spcBef>
              <a:buFont typeface="Arial" panose="020B0604020202020204" pitchFamily="34" charset="0"/>
              <a:buChar char="•"/>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ore-KR" sz="2200" dirty="0"/>
              <a:t> Two reasons of ensemble learning</a:t>
            </a:r>
          </a:p>
          <a:p>
            <a:pPr marL="0" indent="0">
              <a:lnSpc>
                <a:spcPct val="100000"/>
              </a:lnSpc>
              <a:buNone/>
            </a:pPr>
            <a:r>
              <a:rPr lang="en-US" altLang="ko-Kore-KR" sz="2000" b="0" dirty="0"/>
              <a:t>    1) The first is to </a:t>
            </a:r>
            <a:r>
              <a:rPr lang="en-US" altLang="ko-Kore-KR" sz="2000" b="0" dirty="0">
                <a:solidFill>
                  <a:srgbClr val="0000FF"/>
                </a:solidFill>
              </a:rPr>
              <a:t>reduce </a:t>
            </a:r>
            <a:r>
              <a:rPr lang="en-US" altLang="ko-Kore-KR" sz="2000" b="0" i="1" dirty="0">
                <a:solidFill>
                  <a:srgbClr val="0000FF"/>
                </a:solidFill>
              </a:rPr>
              <a:t>bias</a:t>
            </a:r>
            <a:r>
              <a:rPr lang="en-US" altLang="ko-Kore-KR" sz="2000" b="0" dirty="0">
                <a:solidFill>
                  <a:srgbClr val="0000FF"/>
                </a:solidFill>
              </a:rPr>
              <a:t>.</a:t>
            </a:r>
          </a:p>
          <a:p>
            <a:pPr marL="0" indent="0">
              <a:lnSpc>
                <a:spcPct val="100000"/>
              </a:lnSpc>
              <a:buNone/>
            </a:pPr>
            <a:r>
              <a:rPr lang="en-US" altLang="ko-Kore-KR" sz="2000" b="0" dirty="0"/>
              <a:t>    2) The second reason is to </a:t>
            </a:r>
            <a:r>
              <a:rPr lang="en-US" altLang="ko-Kore-KR" sz="2000" b="0" dirty="0">
                <a:solidFill>
                  <a:srgbClr val="0000FF"/>
                </a:solidFill>
              </a:rPr>
              <a:t>reduce </a:t>
            </a:r>
            <a:r>
              <a:rPr lang="en-US" altLang="ko-Kore-KR" sz="2000" b="0" i="1" dirty="0">
                <a:solidFill>
                  <a:srgbClr val="0000FF"/>
                </a:solidFill>
              </a:rPr>
              <a:t>variance</a:t>
            </a:r>
            <a:r>
              <a:rPr lang="en-US" altLang="ko-Kore-KR" sz="2000" b="0" dirty="0"/>
              <a:t>.</a:t>
            </a:r>
          </a:p>
          <a:p>
            <a:pPr marL="0" indent="0">
              <a:buFont typeface="+mj-lt"/>
              <a:buNone/>
            </a:pPr>
            <a:endParaRPr lang="en-US" altLang="ko-KR" sz="2000" b="0" dirty="0"/>
          </a:p>
        </p:txBody>
      </p:sp>
    </p:spTree>
    <p:extLst>
      <p:ext uri="{BB962C8B-B14F-4D97-AF65-F5344CB8AC3E}">
        <p14:creationId xmlns:p14="http://schemas.microsoft.com/office/powerpoint/2010/main" val="3239743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(2/7)</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1" y="771550"/>
            <a:ext cx="3732184" cy="4176464"/>
          </a:xfrm>
        </p:spPr>
        <p:txBody>
          <a:bodyPr/>
          <a:lstStyle/>
          <a:p>
            <a:pPr marL="0" indent="0">
              <a:buNone/>
            </a:pPr>
            <a:r>
              <a:rPr lang="en-US" altLang="ko-Kore-KR" sz="2200" dirty="0"/>
              <a:t>Ensemble of linear classifiers </a:t>
            </a:r>
          </a:p>
          <a:p>
            <a:pPr marL="342900" indent="-342900">
              <a:buFont typeface="Wingdings" pitchFamily="2" charset="2"/>
              <a:buChar char="Ø"/>
            </a:pPr>
            <a:r>
              <a:rPr lang="en" altLang="ko-Kore-KR" sz="2000" b="0" dirty="0"/>
              <a:t>An ensemble of </a:t>
            </a:r>
            <a:r>
              <a:rPr lang="en" altLang="ko-Kore-KR" sz="2000" b="0" dirty="0">
                <a:solidFill>
                  <a:srgbClr val="0000FF"/>
                </a:solidFill>
              </a:rPr>
              <a:t>three linear classifiers</a:t>
            </a:r>
            <a:r>
              <a:rPr lang="en" altLang="ko-Kore-KR" sz="2000" b="0" dirty="0"/>
              <a:t> (Figure 19.23) can represent a triangular region that could not be represented by </a:t>
            </a:r>
            <a:r>
              <a:rPr lang="en" altLang="ko-Kore-KR" sz="2000" b="0" dirty="0">
                <a:solidFill>
                  <a:srgbClr val="0000FF"/>
                </a:solidFill>
              </a:rPr>
              <a:t>a single linear classifier</a:t>
            </a:r>
            <a:r>
              <a:rPr lang="en" altLang="ko-Kore-KR" sz="2000" b="0" dirty="0"/>
              <a:t>. </a:t>
            </a:r>
          </a:p>
          <a:p>
            <a:pPr marL="342900" indent="-342900">
              <a:buFont typeface="Wingdings" pitchFamily="2" charset="2"/>
              <a:buChar char="Ø"/>
            </a:pPr>
            <a:r>
              <a:rPr lang="en" altLang="ko-Kore-KR" sz="2000" b="0" dirty="0"/>
              <a:t>An </a:t>
            </a:r>
            <a:r>
              <a:rPr lang="en" altLang="ko-Kore-KR" sz="2000" b="0" dirty="0">
                <a:solidFill>
                  <a:srgbClr val="C00000"/>
                </a:solidFill>
              </a:rPr>
              <a:t>ensemble of </a:t>
            </a:r>
            <a:r>
              <a:rPr lang="en" altLang="ko-Kore-KR" sz="2000" b="0" i="1" dirty="0">
                <a:solidFill>
                  <a:srgbClr val="0000FF"/>
                </a:solidFill>
              </a:rPr>
              <a:t>n</a:t>
            </a:r>
            <a:r>
              <a:rPr lang="en" altLang="ko-Kore-KR" sz="2000" b="0" dirty="0"/>
              <a:t> linear classifiers allows more functions to be </a:t>
            </a:r>
            <a:r>
              <a:rPr lang="en" altLang="ko-Kore-KR" sz="2000" b="0" dirty="0">
                <a:solidFill>
                  <a:srgbClr val="C00000"/>
                </a:solidFill>
              </a:rPr>
              <a:t>realizable.</a:t>
            </a:r>
          </a:p>
          <a:p>
            <a:pPr marL="0" indent="0">
              <a:buNone/>
            </a:pPr>
            <a:endParaRPr lang="en-US" altLang="ko-KR" sz="2000" b="0" dirty="0"/>
          </a:p>
        </p:txBody>
      </p:sp>
      <p:sp>
        <p:nvSpPr>
          <p:cNvPr id="5" name="Google Shape;77;p4">
            <a:extLst>
              <a:ext uri="{FF2B5EF4-FFF2-40B4-BE49-F238E27FC236}">
                <a16:creationId xmlns:a16="http://schemas.microsoft.com/office/drawing/2014/main" id="{9382A1D4-441B-A49A-B166-72B434DD6FCC}"/>
              </a:ext>
            </a:extLst>
          </p:cNvPr>
          <p:cNvSpPr txBox="1"/>
          <p:nvPr/>
        </p:nvSpPr>
        <p:spPr>
          <a:xfrm>
            <a:off x="4441414" y="4171915"/>
            <a:ext cx="424847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t>
            </a:r>
            <a:br>
              <a:rPr lang="en-US" sz="1000" dirty="0">
                <a:solidFill>
                  <a:schemeClr val="dk1"/>
                </a:solidFill>
                <a:latin typeface="Times New Roman"/>
                <a:ea typeface="Times New Roman"/>
                <a:cs typeface="Times New Roman"/>
                <a:sym typeface="Times New Roman"/>
              </a:rPr>
            </a:br>
            <a:r>
              <a:rPr lang="en-US" sz="1000" dirty="0">
                <a:solidFill>
                  <a:schemeClr val="dk1"/>
                </a:solidFill>
                <a:latin typeface="Times New Roman"/>
                <a:ea typeface="Times New Roman"/>
                <a:cs typeface="Times New Roman"/>
                <a:sym typeface="Times New Roman"/>
              </a:rPr>
              <a:t>A Modern Approach (4th Edition). Pearson</a:t>
            </a:r>
            <a:endParaRPr sz="2800" dirty="0"/>
          </a:p>
        </p:txBody>
      </p:sp>
      <p:pic>
        <p:nvPicPr>
          <p:cNvPr id="7" name="그림 6">
            <a:extLst>
              <a:ext uri="{FF2B5EF4-FFF2-40B4-BE49-F238E27FC236}">
                <a16:creationId xmlns:a16="http://schemas.microsoft.com/office/drawing/2014/main" id="{81D10CB7-B56B-FF09-DF87-210B6E8F0411}"/>
              </a:ext>
            </a:extLst>
          </p:cNvPr>
          <p:cNvPicPr>
            <a:picLocks noChangeAspect="1"/>
          </p:cNvPicPr>
          <p:nvPr/>
        </p:nvPicPr>
        <p:blipFill>
          <a:blip r:embed="rId2"/>
          <a:stretch>
            <a:fillRect/>
          </a:stretch>
        </p:blipFill>
        <p:spPr>
          <a:xfrm>
            <a:off x="4067944" y="923804"/>
            <a:ext cx="5028328" cy="3149787"/>
          </a:xfrm>
          <a:prstGeom prst="rect">
            <a:avLst/>
          </a:prstGeom>
        </p:spPr>
      </p:pic>
    </p:spTree>
    <p:extLst>
      <p:ext uri="{BB962C8B-B14F-4D97-AF65-F5344CB8AC3E}">
        <p14:creationId xmlns:p14="http://schemas.microsoft.com/office/powerpoint/2010/main" val="2501656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(3/7)</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248473" cy="4176464"/>
          </a:xfrm>
        </p:spPr>
        <p:txBody>
          <a:bodyPr/>
          <a:lstStyle/>
          <a:p>
            <a:pPr marL="0" indent="0">
              <a:buNone/>
            </a:pPr>
            <a:r>
              <a:rPr lang="en-US" altLang="ko-Kore-KR" sz="2200" dirty="0"/>
              <a:t>Bagging </a:t>
            </a:r>
          </a:p>
          <a:p>
            <a:pPr>
              <a:buFont typeface="Wingdings" pitchFamily="2" charset="2"/>
              <a:buChar char="Ø"/>
            </a:pPr>
            <a:r>
              <a:rPr lang="en" altLang="ko-Kore-KR" sz="2000" b="0" dirty="0"/>
              <a:t>In bagging, we generate </a:t>
            </a:r>
            <a:r>
              <a:rPr lang="en" altLang="ko-Kore-KR" sz="2000" b="0" i="1" dirty="0">
                <a:solidFill>
                  <a:srgbClr val="0000FF"/>
                </a:solidFill>
              </a:rPr>
              <a:t>K</a:t>
            </a:r>
            <a:r>
              <a:rPr lang="en" altLang="ko-Kore-KR" sz="2000" b="0" dirty="0">
                <a:solidFill>
                  <a:srgbClr val="0000FF"/>
                </a:solidFill>
              </a:rPr>
              <a:t> distinct training sets</a:t>
            </a:r>
            <a:r>
              <a:rPr lang="en" altLang="ko-Kore-KR" sz="2000" b="0" dirty="0"/>
              <a:t> by sampling with replacement from the original training set.</a:t>
            </a:r>
          </a:p>
          <a:p>
            <a:pPr>
              <a:buFont typeface="Wingdings" pitchFamily="2" charset="2"/>
              <a:buChar char="Ø"/>
            </a:pPr>
            <a:r>
              <a:rPr lang="en" altLang="ko-Kore-KR" sz="2000" b="0" dirty="0"/>
              <a:t>Bagging tends to </a:t>
            </a:r>
            <a:r>
              <a:rPr lang="en" altLang="ko-Kore-KR" sz="2000" b="0" dirty="0">
                <a:solidFill>
                  <a:srgbClr val="0000FF"/>
                </a:solidFill>
              </a:rPr>
              <a:t>reduce variance </a:t>
            </a:r>
            <a:r>
              <a:rPr lang="en" altLang="ko-Kore-KR" sz="2000" b="0" dirty="0"/>
              <a:t>and is a standard approach when there is </a:t>
            </a:r>
            <a:r>
              <a:rPr lang="en" altLang="ko-Kore-KR" sz="2000" b="0" dirty="0">
                <a:solidFill>
                  <a:srgbClr val="0000FF"/>
                </a:solidFill>
              </a:rPr>
              <a:t>limited data </a:t>
            </a:r>
            <a:r>
              <a:rPr lang="en" altLang="ko-Kore-KR" sz="2000" b="0" dirty="0"/>
              <a:t>or when the base model is seen to be overfitting.</a:t>
            </a:r>
          </a:p>
          <a:p>
            <a:pPr marL="0" indent="0">
              <a:buNone/>
            </a:pPr>
            <a:endParaRPr lang="en-US" altLang="ko-KR" sz="2000" b="0" dirty="0"/>
          </a:p>
        </p:txBody>
      </p:sp>
      <p:pic>
        <p:nvPicPr>
          <p:cNvPr id="6" name="Picture 2" descr="머신러닝 : Bagging (배깅) : 개념, 공식, 기능">
            <a:extLst>
              <a:ext uri="{FF2B5EF4-FFF2-40B4-BE49-F238E27FC236}">
                <a16:creationId xmlns:a16="http://schemas.microsoft.com/office/drawing/2014/main" id="{3BAC6BDF-F339-534A-FC9E-DBAC50A00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401" y="1491630"/>
            <a:ext cx="3890055" cy="27363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52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(4/7)</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812304" cy="4176464"/>
          </a:xfrm>
        </p:spPr>
        <p:txBody>
          <a:bodyPr/>
          <a:lstStyle/>
          <a:p>
            <a:pPr marL="0" indent="0">
              <a:buNone/>
            </a:pPr>
            <a:r>
              <a:rPr lang="en-US" altLang="ko-Kore-KR" sz="2200" dirty="0"/>
              <a:t> Random forests</a:t>
            </a:r>
            <a:endParaRPr lang="en" altLang="ko-Kore-KR" sz="2000" b="0" dirty="0"/>
          </a:p>
          <a:p>
            <a:pPr>
              <a:buFont typeface="Wingdings" pitchFamily="2" charset="2"/>
              <a:buChar char="Ø"/>
            </a:pPr>
            <a:r>
              <a:rPr lang="en" altLang="ko-Kore-KR" sz="1800" b="0" dirty="0"/>
              <a:t>The random forest model is a form of </a:t>
            </a:r>
            <a:r>
              <a:rPr lang="en" altLang="ko-Kore-KR" sz="1800" b="0" dirty="0">
                <a:solidFill>
                  <a:srgbClr val="0000FF"/>
                </a:solidFill>
              </a:rPr>
              <a:t>decision tree bagging </a:t>
            </a:r>
            <a:r>
              <a:rPr lang="en" altLang="ko-Kore-KR" sz="1800" b="0" dirty="0"/>
              <a:t>in which we take extra steps to make the </a:t>
            </a:r>
            <a:r>
              <a:rPr lang="en" altLang="ko-Kore-KR" sz="1800" b="0" dirty="0">
                <a:solidFill>
                  <a:srgbClr val="0000FF"/>
                </a:solidFill>
              </a:rPr>
              <a:t>ensemble of </a:t>
            </a:r>
            <a:r>
              <a:rPr lang="en" altLang="ko-Kore-KR" sz="1800" b="0" i="1" dirty="0">
                <a:solidFill>
                  <a:srgbClr val="0000FF"/>
                </a:solidFill>
              </a:rPr>
              <a:t>K</a:t>
            </a:r>
            <a:r>
              <a:rPr lang="en" altLang="ko-Kore-KR" sz="1800" b="0" dirty="0">
                <a:solidFill>
                  <a:srgbClr val="0000FF"/>
                </a:solidFill>
              </a:rPr>
              <a:t> trees </a:t>
            </a:r>
            <a:r>
              <a:rPr lang="en" altLang="ko-Kore-KR" sz="1800" b="0" dirty="0"/>
              <a:t>more diverse, to </a:t>
            </a:r>
            <a:r>
              <a:rPr lang="en" altLang="ko-Kore-KR" sz="1800" b="0" dirty="0">
                <a:solidFill>
                  <a:srgbClr val="0000FF"/>
                </a:solidFill>
              </a:rPr>
              <a:t>reduce variance</a:t>
            </a:r>
            <a:r>
              <a:rPr lang="en" altLang="ko-Kore-KR" sz="1800" b="0" dirty="0"/>
              <a:t>. </a:t>
            </a:r>
          </a:p>
          <a:p>
            <a:pPr>
              <a:buFont typeface="Wingdings" pitchFamily="2" charset="2"/>
              <a:buChar char="Ø"/>
            </a:pPr>
            <a:r>
              <a:rPr lang="en" altLang="ko-Kore-KR" sz="1800" b="0" dirty="0"/>
              <a:t>Random forests can be used for classification or regression.</a:t>
            </a:r>
          </a:p>
          <a:p>
            <a:pPr>
              <a:buFont typeface="Wingdings" pitchFamily="2" charset="2"/>
              <a:buChar char="Ø"/>
            </a:pPr>
            <a:r>
              <a:rPr lang="en" altLang="ko-Kore-KR" sz="1800" b="0" dirty="0"/>
              <a:t>The key idea is </a:t>
            </a:r>
            <a:r>
              <a:rPr lang="en" altLang="ko-Kore-KR" sz="1800" b="0" dirty="0">
                <a:solidFill>
                  <a:srgbClr val="0000FF"/>
                </a:solidFill>
              </a:rPr>
              <a:t>to randomly vary the attribute choices </a:t>
            </a:r>
            <a:r>
              <a:rPr lang="en" altLang="ko-Kore-KR" sz="1800" b="0" dirty="0"/>
              <a:t>(rather than the training examples).</a:t>
            </a:r>
          </a:p>
          <a:p>
            <a:pPr>
              <a:buFont typeface="Wingdings" pitchFamily="2" charset="2"/>
              <a:buChar char="Ø"/>
            </a:pPr>
            <a:endParaRPr lang="en" altLang="ko-Kore-KR" sz="2000" b="0" dirty="0"/>
          </a:p>
          <a:p>
            <a:pPr marL="0" indent="0">
              <a:buNone/>
            </a:pPr>
            <a:endParaRPr lang="en-US" altLang="ko-KR" sz="2000" b="0" dirty="0"/>
          </a:p>
        </p:txBody>
      </p:sp>
      <p:pic>
        <p:nvPicPr>
          <p:cNvPr id="7" name="그림 6">
            <a:extLst>
              <a:ext uri="{FF2B5EF4-FFF2-40B4-BE49-F238E27FC236}">
                <a16:creationId xmlns:a16="http://schemas.microsoft.com/office/drawing/2014/main" id="{9A0945C3-F24B-BC73-9A94-393BAB2E1FE6}"/>
              </a:ext>
            </a:extLst>
          </p:cNvPr>
          <p:cNvPicPr>
            <a:picLocks noChangeAspect="1"/>
          </p:cNvPicPr>
          <p:nvPr/>
        </p:nvPicPr>
        <p:blipFill>
          <a:blip r:embed="rId2"/>
          <a:stretch>
            <a:fillRect/>
          </a:stretch>
        </p:blipFill>
        <p:spPr>
          <a:xfrm>
            <a:off x="5148064" y="1588289"/>
            <a:ext cx="3603725" cy="2542985"/>
          </a:xfrm>
          <a:prstGeom prst="rect">
            <a:avLst/>
          </a:prstGeom>
          <a:ln>
            <a:solidFill>
              <a:schemeClr val="tx1"/>
            </a:solidFill>
          </a:ln>
        </p:spPr>
      </p:pic>
    </p:spTree>
    <p:extLst>
      <p:ext uri="{BB962C8B-B14F-4D97-AF65-F5344CB8AC3E}">
        <p14:creationId xmlns:p14="http://schemas.microsoft.com/office/powerpoint/2010/main" val="167958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Learning Models</a:t>
            </a:r>
            <a:endParaRPr lang="en-US" dirty="0"/>
          </a:p>
        </p:txBody>
      </p:sp>
      <p:pic>
        <p:nvPicPr>
          <p:cNvPr id="7" name="그림 6">
            <a:extLst>
              <a:ext uri="{FF2B5EF4-FFF2-40B4-BE49-F238E27FC236}">
                <a16:creationId xmlns:a16="http://schemas.microsoft.com/office/drawing/2014/main" id="{8E83A266-E25F-5996-D4D5-23E9733069A9}"/>
              </a:ext>
            </a:extLst>
          </p:cNvPr>
          <p:cNvPicPr>
            <a:picLocks noChangeAspect="1"/>
          </p:cNvPicPr>
          <p:nvPr/>
        </p:nvPicPr>
        <p:blipFill>
          <a:blip r:embed="rId2"/>
          <a:stretch>
            <a:fillRect/>
          </a:stretch>
        </p:blipFill>
        <p:spPr>
          <a:xfrm>
            <a:off x="309554" y="1049350"/>
            <a:ext cx="3869202" cy="3082101"/>
          </a:xfrm>
          <a:prstGeom prst="rect">
            <a:avLst/>
          </a:prstGeom>
        </p:spPr>
      </p:pic>
      <p:pic>
        <p:nvPicPr>
          <p:cNvPr id="8" name="그림 7">
            <a:extLst>
              <a:ext uri="{FF2B5EF4-FFF2-40B4-BE49-F238E27FC236}">
                <a16:creationId xmlns:a16="http://schemas.microsoft.com/office/drawing/2014/main" id="{A2824716-B4B5-544A-7917-3E8D4D128C3A}"/>
              </a:ext>
            </a:extLst>
          </p:cNvPr>
          <p:cNvPicPr>
            <a:picLocks noChangeAspect="1"/>
          </p:cNvPicPr>
          <p:nvPr/>
        </p:nvPicPr>
        <p:blipFill>
          <a:blip r:embed="rId3"/>
          <a:stretch>
            <a:fillRect/>
          </a:stretch>
        </p:blipFill>
        <p:spPr>
          <a:xfrm>
            <a:off x="4082032" y="1311002"/>
            <a:ext cx="5026472" cy="2628900"/>
          </a:xfrm>
          <a:prstGeom prst="rect">
            <a:avLst/>
          </a:prstGeom>
        </p:spPr>
      </p:pic>
      <p:sp>
        <p:nvSpPr>
          <p:cNvPr id="9" name="직사각형 8">
            <a:extLst>
              <a:ext uri="{FF2B5EF4-FFF2-40B4-BE49-F238E27FC236}">
                <a16:creationId xmlns:a16="http://schemas.microsoft.com/office/drawing/2014/main" id="{62EAB74A-4E3A-5FF7-27B2-F06E33A7C6B2}"/>
              </a:ext>
            </a:extLst>
          </p:cNvPr>
          <p:cNvSpPr/>
          <p:nvPr/>
        </p:nvSpPr>
        <p:spPr>
          <a:xfrm>
            <a:off x="395536" y="4218642"/>
            <a:ext cx="3686496" cy="369332"/>
          </a:xfrm>
          <a:prstGeom prst="rect">
            <a:avLst/>
          </a:prstGeom>
        </p:spPr>
        <p:txBody>
          <a:bodyPr wrap="square">
            <a:spAutoFit/>
          </a:bodyPr>
          <a:lstStyle/>
          <a:p>
            <a:pPr algn="ctr"/>
            <a:r>
              <a:rPr lang="en-US" altLang="ko-Kore-KR" b="1" dirty="0">
                <a:solidFill>
                  <a:srgbClr val="0000FF"/>
                </a:solidFill>
                <a:latin typeface="Times New Roman" panose="02020603050405020304" pitchFamily="18" charset="0"/>
                <a:cs typeface="Times New Roman" panose="02020603050405020304" pitchFamily="18" charset="0"/>
              </a:rPr>
              <a:t>Decision Trees (DT)</a:t>
            </a:r>
            <a:endParaRPr lang="ko-KR" altLang="en-US"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F391120C-093C-BAF1-8523-A94223B68CE5}"/>
              </a:ext>
            </a:extLst>
          </p:cNvPr>
          <p:cNvSpPr/>
          <p:nvPr/>
        </p:nvSpPr>
        <p:spPr>
          <a:xfrm>
            <a:off x="4355976" y="4218642"/>
            <a:ext cx="4536504" cy="369332"/>
          </a:xfrm>
          <a:prstGeom prst="rect">
            <a:avLst/>
          </a:prstGeom>
        </p:spPr>
        <p:txBody>
          <a:bodyPr wrap="square">
            <a:spAutoFit/>
          </a:bodyPr>
          <a:lstStyle/>
          <a:p>
            <a:pPr algn="ctr"/>
            <a:r>
              <a:rPr lang="en-US" altLang="ko-Kore-KR" b="1" dirty="0">
                <a:solidFill>
                  <a:srgbClr val="0000FF"/>
                </a:solidFill>
                <a:latin typeface="Times New Roman" panose="02020603050405020304" pitchFamily="18" charset="0"/>
                <a:cs typeface="Times New Roman" panose="02020603050405020304" pitchFamily="18" charset="0"/>
              </a:rPr>
              <a:t>Neural Networks (NN)</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430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(5/7)</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083079" cy="4176464"/>
          </a:xfrm>
        </p:spPr>
        <p:txBody>
          <a:bodyPr/>
          <a:lstStyle/>
          <a:p>
            <a:pPr marL="0" indent="0">
              <a:buNone/>
            </a:pPr>
            <a:r>
              <a:rPr lang="en-US" altLang="ko-Kore-KR" sz="2200" dirty="0"/>
              <a:t> Stacking</a:t>
            </a:r>
          </a:p>
          <a:p>
            <a:pPr>
              <a:buFont typeface="Wingdings" pitchFamily="2" charset="2"/>
              <a:buChar char="Ø"/>
            </a:pPr>
            <a:r>
              <a:rPr lang="en" altLang="ko-Kore-KR" sz="2000" b="0" dirty="0"/>
              <a:t>Whereas </a:t>
            </a:r>
            <a:r>
              <a:rPr lang="en" altLang="ko-Kore-KR" sz="2000" dirty="0"/>
              <a:t>bagging</a:t>
            </a:r>
            <a:r>
              <a:rPr lang="en" altLang="ko-Kore-KR" sz="2000" b="0" dirty="0"/>
              <a:t> </a:t>
            </a:r>
            <a:r>
              <a:rPr lang="en" altLang="ko-Kore-KR" sz="2000" b="0" dirty="0">
                <a:solidFill>
                  <a:srgbClr val="0000FF"/>
                </a:solidFill>
              </a:rPr>
              <a:t>combines multiple base models of </a:t>
            </a:r>
            <a:r>
              <a:rPr lang="en" altLang="ko-Kore-KR" sz="2000" b="0" dirty="0">
                <a:solidFill>
                  <a:srgbClr val="C00000"/>
                </a:solidFill>
              </a:rPr>
              <a:t>the </a:t>
            </a:r>
            <a:r>
              <a:rPr lang="en" altLang="ko-Kore-KR" sz="2000" b="0" i="1" dirty="0">
                <a:solidFill>
                  <a:srgbClr val="C00000"/>
                </a:solidFill>
              </a:rPr>
              <a:t>same model class</a:t>
            </a:r>
            <a:r>
              <a:rPr lang="en" altLang="ko-Kore-KR" sz="2000" b="0" dirty="0">
                <a:solidFill>
                  <a:srgbClr val="0000FF"/>
                </a:solidFill>
              </a:rPr>
              <a:t> </a:t>
            </a:r>
            <a:r>
              <a:rPr lang="en" altLang="ko-Kore-KR" sz="2000" b="0" dirty="0"/>
              <a:t>trained on </a:t>
            </a:r>
            <a:r>
              <a:rPr lang="en" altLang="ko-Kore-KR" sz="2000" b="0" i="1" dirty="0"/>
              <a:t>different data, </a:t>
            </a:r>
          </a:p>
          <a:p>
            <a:pPr>
              <a:buFont typeface="Wingdings" pitchFamily="2" charset="2"/>
              <a:buChar char="Ø"/>
            </a:pPr>
            <a:r>
              <a:rPr lang="en" altLang="ko-Kore-KR" sz="2000" dirty="0"/>
              <a:t>S</a:t>
            </a:r>
            <a:r>
              <a:rPr lang="en" altLang="ko-Kore-KR" sz="2000" dirty="0">
                <a:solidFill>
                  <a:srgbClr val="0000FF"/>
                </a:solidFill>
              </a:rPr>
              <a:t>tacking </a:t>
            </a:r>
            <a:r>
              <a:rPr lang="en" altLang="ko-Kore-KR" sz="2000" b="0" dirty="0"/>
              <a:t>(or stacked generalization) </a:t>
            </a:r>
            <a:r>
              <a:rPr lang="en" altLang="ko-Kore-KR" sz="2000" b="0" dirty="0">
                <a:solidFill>
                  <a:srgbClr val="0000FF"/>
                </a:solidFill>
              </a:rPr>
              <a:t>combines multiple base models</a:t>
            </a:r>
            <a:r>
              <a:rPr lang="en" altLang="ko-Kore-KR" sz="2000" b="0" dirty="0"/>
              <a:t> from </a:t>
            </a:r>
            <a:r>
              <a:rPr lang="en" altLang="ko-Kore-KR" sz="2000" b="0" i="1" dirty="0">
                <a:solidFill>
                  <a:srgbClr val="C00000"/>
                </a:solidFill>
              </a:rPr>
              <a:t>different model classes</a:t>
            </a:r>
            <a:r>
              <a:rPr lang="en" altLang="ko-Kore-KR" sz="2000" b="0" i="1" dirty="0"/>
              <a:t> </a:t>
            </a:r>
            <a:r>
              <a:rPr lang="en" altLang="ko-Kore-KR" sz="2000" b="0" dirty="0"/>
              <a:t>trained on the </a:t>
            </a:r>
            <a:r>
              <a:rPr lang="en" altLang="ko-Kore-KR" sz="2000" b="0" i="1" dirty="0"/>
              <a:t>same data.</a:t>
            </a:r>
          </a:p>
          <a:p>
            <a:pPr>
              <a:buFont typeface="Wingdings" pitchFamily="2" charset="2"/>
              <a:buChar char="Ø"/>
            </a:pPr>
            <a:endParaRPr lang="en" altLang="ko-Kore-KR" sz="2000" b="0" dirty="0"/>
          </a:p>
          <a:p>
            <a:pPr marL="0" indent="0">
              <a:buNone/>
            </a:pPr>
            <a:endParaRPr lang="en-US" altLang="ko-KR" sz="2000" b="0" dirty="0"/>
          </a:p>
        </p:txBody>
      </p:sp>
      <p:pic>
        <p:nvPicPr>
          <p:cNvPr id="6" name="그림 5">
            <a:extLst>
              <a:ext uri="{FF2B5EF4-FFF2-40B4-BE49-F238E27FC236}">
                <a16:creationId xmlns:a16="http://schemas.microsoft.com/office/drawing/2014/main" id="{044D4B6D-6D52-29AB-82A4-474113C4D54C}"/>
              </a:ext>
            </a:extLst>
          </p:cNvPr>
          <p:cNvPicPr>
            <a:picLocks noChangeAspect="1"/>
          </p:cNvPicPr>
          <p:nvPr/>
        </p:nvPicPr>
        <p:blipFill>
          <a:blip r:embed="rId2"/>
          <a:stretch>
            <a:fillRect/>
          </a:stretch>
        </p:blipFill>
        <p:spPr>
          <a:xfrm>
            <a:off x="4656240" y="1232510"/>
            <a:ext cx="4236240" cy="2995424"/>
          </a:xfrm>
          <a:prstGeom prst="rect">
            <a:avLst/>
          </a:prstGeom>
          <a:ln>
            <a:solidFill>
              <a:schemeClr val="tx1"/>
            </a:solidFill>
          </a:ln>
        </p:spPr>
      </p:pic>
    </p:spTree>
    <p:extLst>
      <p:ext uri="{BB962C8B-B14F-4D97-AF65-F5344CB8AC3E}">
        <p14:creationId xmlns:p14="http://schemas.microsoft.com/office/powerpoint/2010/main" val="1069267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(6/7)</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236240" cy="4176464"/>
              </a:xfrm>
            </p:spPr>
            <p:txBody>
              <a:bodyPr/>
              <a:lstStyle/>
              <a:p>
                <a:pPr marL="0" indent="0">
                  <a:buNone/>
                </a:pPr>
                <a:r>
                  <a:rPr lang="en-US" altLang="ko-Kore-KR" sz="2200" dirty="0"/>
                  <a:t> Boosting</a:t>
                </a:r>
              </a:p>
              <a:p>
                <a:pPr>
                  <a:buFont typeface="Wingdings" pitchFamily="2" charset="2"/>
                  <a:buChar char="Ø"/>
                </a:pPr>
                <a:r>
                  <a:rPr lang="en" altLang="ko-Kore-KR" sz="2000" b="0" dirty="0"/>
                  <a:t>The most popular ensemble method is called </a:t>
                </a:r>
                <a:r>
                  <a:rPr lang="en" altLang="ko-Kore-KR" sz="2000" b="0" dirty="0">
                    <a:solidFill>
                      <a:srgbClr val="0000FF"/>
                    </a:solidFill>
                  </a:rPr>
                  <a:t>boosting</a:t>
                </a:r>
                <a:r>
                  <a:rPr lang="en" altLang="ko-Kore-KR" sz="2000" b="0" dirty="0"/>
                  <a:t>.</a:t>
                </a:r>
              </a:p>
              <a:p>
                <a:pPr lvl="1">
                  <a:buFont typeface="Wingdings" pitchFamily="2" charset="2"/>
                  <a:buChar char="§"/>
                </a:pPr>
                <a:r>
                  <a:rPr lang="en" altLang="ko-Kore-KR" dirty="0">
                    <a:solidFill>
                      <a:srgbClr val="0000FF"/>
                    </a:solidFill>
                  </a:rPr>
                  <a:t>Weighted training set</a:t>
                </a:r>
                <a:r>
                  <a:rPr lang="en" altLang="ko-Kore-KR" dirty="0"/>
                  <a:t>, in which each example has an </a:t>
                </a:r>
                <a:r>
                  <a:rPr lang="en" altLang="ko-Kore-KR" dirty="0">
                    <a:solidFill>
                      <a:srgbClr val="0000FF"/>
                    </a:solidFill>
                  </a:rPr>
                  <a:t>associated weight </a:t>
                </a:r>
                <a14:m>
                  <m:oMath xmlns:m="http://schemas.openxmlformats.org/officeDocument/2006/math">
                    <m:sSub>
                      <m:sSubPr>
                        <m:ctrlPr>
                          <a:rPr lang="en" altLang="ko-Kore-KR" i="1" dirty="0">
                            <a:solidFill>
                              <a:srgbClr val="0000FF"/>
                            </a:solidFill>
                            <a:latin typeface="Cambria Math" panose="02040503050406030204" pitchFamily="18" charset="0"/>
                          </a:rPr>
                        </m:ctrlPr>
                      </m:sSubPr>
                      <m:e>
                        <m:r>
                          <a:rPr lang="en-US" altLang="ko-Kore-KR" i="1" dirty="0">
                            <a:solidFill>
                              <a:srgbClr val="0000FF"/>
                            </a:solidFill>
                            <a:latin typeface="Cambria Math" panose="02040503050406030204" pitchFamily="18" charset="0"/>
                          </a:rPr>
                          <m:t>𝑊</m:t>
                        </m:r>
                      </m:e>
                      <m:sub>
                        <m:r>
                          <a:rPr lang="en-US" altLang="ko-Kore-KR" i="1" dirty="0">
                            <a:solidFill>
                              <a:srgbClr val="0000FF"/>
                            </a:solidFill>
                            <a:latin typeface="Cambria Math" panose="02040503050406030204" pitchFamily="18" charset="0"/>
                          </a:rPr>
                          <m:t>𝑗</m:t>
                        </m:r>
                      </m:sub>
                    </m:sSub>
                    <m:r>
                      <a:rPr lang="en-US" altLang="ko-Kore-KR" i="1" dirty="0">
                        <a:solidFill>
                          <a:srgbClr val="0000FF"/>
                        </a:solidFill>
                        <a:latin typeface="Cambria Math" panose="02040503050406030204" pitchFamily="18" charset="0"/>
                        <a:ea typeface="Cambria Math" panose="02040503050406030204" pitchFamily="18" charset="0"/>
                      </a:rPr>
                      <m:t>≥</m:t>
                    </m:r>
                    <m:r>
                      <a:rPr lang="en-US" altLang="ko-Kore-KR" i="1" dirty="0">
                        <a:solidFill>
                          <a:srgbClr val="0000FF"/>
                        </a:solidFill>
                        <a:latin typeface="Cambria Math" panose="02040503050406030204" pitchFamily="18" charset="0"/>
                      </a:rPr>
                      <m:t>0</m:t>
                    </m:r>
                    <m:r>
                      <a:rPr lang="en" altLang="ko-Kore-KR" i="1" dirty="0">
                        <a:solidFill>
                          <a:srgbClr val="0000FF"/>
                        </a:solidFill>
                        <a:latin typeface="Cambria Math" panose="02040503050406030204" pitchFamily="18" charset="0"/>
                      </a:rPr>
                      <m:t> </m:t>
                    </m:r>
                  </m:oMath>
                </a14:m>
                <a:r>
                  <a:rPr lang="en" altLang="ko-Kore-KR" dirty="0"/>
                  <a:t>that describes how much the example should count during training.</a:t>
                </a:r>
              </a:p>
              <a:p>
                <a:pPr lvl="3"/>
                <a:endParaRPr lang="en" altLang="ko-Kore-KR" sz="1400" dirty="0"/>
              </a:p>
              <a:p>
                <a:pPr marL="457200" lvl="1" indent="0">
                  <a:buNone/>
                </a:pPr>
                <a:endParaRPr lang="en" altLang="ko-Kore-KR" sz="1600" b="0" dirty="0"/>
              </a:p>
              <a:p>
                <a:pPr marL="0" indent="0">
                  <a:buNone/>
                </a:pPr>
                <a:endParaRPr lang="en-US" altLang="ko-KR" sz="2000" b="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4236240" cy="4176464"/>
              </a:xfrm>
              <a:blipFill>
                <a:blip r:embed="rId2"/>
                <a:stretch>
                  <a:fillRect l="-1198" r="-299"/>
                </a:stretch>
              </a:blipFill>
            </p:spPr>
            <p:txBody>
              <a:bodyPr/>
              <a:lstStyle/>
              <a:p>
                <a:r>
                  <a:rPr lang="ko-Kore-KR" altLang="en-US">
                    <a:noFill/>
                  </a:rPr>
                  <a:t> </a:t>
                </a:r>
              </a:p>
            </p:txBody>
          </p:sp>
        </mc:Fallback>
      </mc:AlternateContent>
      <p:pic>
        <p:nvPicPr>
          <p:cNvPr id="7" name="그림 6">
            <a:extLst>
              <a:ext uri="{FF2B5EF4-FFF2-40B4-BE49-F238E27FC236}">
                <a16:creationId xmlns:a16="http://schemas.microsoft.com/office/drawing/2014/main" id="{34D52862-28A9-9E45-A37D-36D065C34428}"/>
              </a:ext>
            </a:extLst>
          </p:cNvPr>
          <p:cNvPicPr>
            <a:picLocks noChangeAspect="1"/>
          </p:cNvPicPr>
          <p:nvPr/>
        </p:nvPicPr>
        <p:blipFill>
          <a:blip r:embed="rId3"/>
          <a:stretch>
            <a:fillRect/>
          </a:stretch>
        </p:blipFill>
        <p:spPr>
          <a:xfrm>
            <a:off x="4499992" y="1347614"/>
            <a:ext cx="4525825" cy="2817266"/>
          </a:xfrm>
          <a:prstGeom prst="rect">
            <a:avLst/>
          </a:prstGeom>
        </p:spPr>
      </p:pic>
      <p:sp>
        <p:nvSpPr>
          <p:cNvPr id="9" name="Google Shape;77;p4">
            <a:extLst>
              <a:ext uri="{FF2B5EF4-FFF2-40B4-BE49-F238E27FC236}">
                <a16:creationId xmlns:a16="http://schemas.microsoft.com/office/drawing/2014/main" id="{52D388E2-3B2E-3504-04C1-493BDBB08984}"/>
              </a:ext>
            </a:extLst>
          </p:cNvPr>
          <p:cNvSpPr txBox="1"/>
          <p:nvPr/>
        </p:nvSpPr>
        <p:spPr>
          <a:xfrm>
            <a:off x="4644784" y="4189705"/>
            <a:ext cx="423624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Intelligence: </a:t>
            </a:r>
            <a:br>
              <a:rPr lang="en-US" sz="1000" dirty="0">
                <a:solidFill>
                  <a:schemeClr val="dk1"/>
                </a:solidFill>
                <a:latin typeface="Times New Roman"/>
                <a:ea typeface="Times New Roman"/>
                <a:cs typeface="Times New Roman"/>
                <a:sym typeface="Times New Roman"/>
              </a:rPr>
            </a:br>
            <a:r>
              <a:rPr lang="en-US" sz="1000" dirty="0">
                <a:solidFill>
                  <a:schemeClr val="dk1"/>
                </a:solidFill>
                <a:latin typeface="Times New Roman"/>
                <a:ea typeface="Times New Roman"/>
                <a:cs typeface="Times New Roman"/>
                <a:sym typeface="Times New Roman"/>
              </a:rPr>
              <a:t>A Modern Approach (4th Edition). Pearson</a:t>
            </a:r>
            <a:endParaRPr sz="2800" dirty="0"/>
          </a:p>
        </p:txBody>
      </p:sp>
    </p:spTree>
    <p:extLst>
      <p:ext uri="{BB962C8B-B14F-4D97-AF65-F5344CB8AC3E}">
        <p14:creationId xmlns:p14="http://schemas.microsoft.com/office/powerpoint/2010/main" val="2770829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15.7 Ensemble Learning (7/7)</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4020216" cy="4176464"/>
          </a:xfrm>
        </p:spPr>
        <p:txBody>
          <a:bodyPr/>
          <a:lstStyle/>
          <a:p>
            <a:pPr marL="0" indent="0">
              <a:buNone/>
            </a:pPr>
            <a:r>
              <a:rPr lang="en-US" altLang="ko-Kore-KR" sz="2200" dirty="0"/>
              <a:t> Boosting</a:t>
            </a:r>
          </a:p>
          <a:p>
            <a:pPr>
              <a:buFont typeface="Wingdings" pitchFamily="2" charset="2"/>
              <a:buChar char="Ø"/>
            </a:pPr>
            <a:r>
              <a:rPr lang="en" altLang="ko-Kore-KR" sz="2000" b="0" dirty="0"/>
              <a:t>An interesting thing happens as the </a:t>
            </a:r>
            <a:r>
              <a:rPr lang="en" altLang="ko-Kore-KR" sz="2000" b="0" dirty="0">
                <a:solidFill>
                  <a:srgbClr val="0000FF"/>
                </a:solidFill>
              </a:rPr>
              <a:t>ensemble size </a:t>
            </a:r>
            <a:r>
              <a:rPr lang="en" altLang="ko-Kore-KR" sz="2000" b="0" i="1" dirty="0">
                <a:solidFill>
                  <a:srgbClr val="0000FF"/>
                </a:solidFill>
              </a:rPr>
              <a:t>K</a:t>
            </a:r>
            <a:r>
              <a:rPr lang="en" altLang="ko-Kore-KR" sz="2000" b="0" dirty="0">
                <a:solidFill>
                  <a:srgbClr val="0000FF"/>
                </a:solidFill>
              </a:rPr>
              <a:t> increases</a:t>
            </a:r>
            <a:r>
              <a:rPr lang="en" altLang="ko-Kore-KR" sz="2000" b="0" dirty="0"/>
              <a:t>. </a:t>
            </a:r>
          </a:p>
          <a:p>
            <a:pPr>
              <a:buFont typeface="Wingdings" pitchFamily="2" charset="2"/>
              <a:buChar char="Ø"/>
            </a:pPr>
            <a:r>
              <a:rPr lang="en" altLang="ko-Kore-KR" sz="2000" b="0" dirty="0"/>
              <a:t>Figure 19.26(b) shows the training set performance (on 100 examples) as a function of </a:t>
            </a:r>
            <a:r>
              <a:rPr lang="en" altLang="ko-Kore-KR" sz="2000" b="0" i="1" dirty="0"/>
              <a:t>K</a:t>
            </a:r>
          </a:p>
          <a:p>
            <a:pPr lvl="3"/>
            <a:endParaRPr lang="en" altLang="ko-Kore-KR" sz="1400" dirty="0"/>
          </a:p>
          <a:p>
            <a:pPr lvl="3"/>
            <a:endParaRPr lang="en" altLang="ko-Kore-KR" sz="1400" dirty="0"/>
          </a:p>
          <a:p>
            <a:pPr marL="457200" lvl="1" indent="0">
              <a:buNone/>
            </a:pPr>
            <a:endParaRPr lang="en" altLang="ko-Kore-KR" sz="1600" b="0" dirty="0"/>
          </a:p>
          <a:p>
            <a:pPr marL="0" indent="0">
              <a:buNone/>
            </a:pPr>
            <a:endParaRPr lang="en-US" altLang="ko-KR" sz="2000" b="0" dirty="0"/>
          </a:p>
        </p:txBody>
      </p:sp>
      <p:pic>
        <p:nvPicPr>
          <p:cNvPr id="6" name="그림 5">
            <a:extLst>
              <a:ext uri="{FF2B5EF4-FFF2-40B4-BE49-F238E27FC236}">
                <a16:creationId xmlns:a16="http://schemas.microsoft.com/office/drawing/2014/main" id="{A044199D-F1A8-20BB-8A2B-652CAF2B805B}"/>
              </a:ext>
            </a:extLst>
          </p:cNvPr>
          <p:cNvPicPr>
            <a:picLocks noChangeAspect="1"/>
          </p:cNvPicPr>
          <p:nvPr/>
        </p:nvPicPr>
        <p:blipFill>
          <a:blip r:embed="rId2"/>
          <a:stretch>
            <a:fillRect/>
          </a:stretch>
        </p:blipFill>
        <p:spPr>
          <a:xfrm>
            <a:off x="4211960" y="1347614"/>
            <a:ext cx="4724148" cy="3071283"/>
          </a:xfrm>
          <a:prstGeom prst="rect">
            <a:avLst/>
          </a:prstGeom>
        </p:spPr>
      </p:pic>
      <p:sp>
        <p:nvSpPr>
          <p:cNvPr id="8" name="Google Shape;77;p4">
            <a:extLst>
              <a:ext uri="{FF2B5EF4-FFF2-40B4-BE49-F238E27FC236}">
                <a16:creationId xmlns:a16="http://schemas.microsoft.com/office/drawing/2014/main" id="{AD78B9ED-A81A-D8D9-65CA-03A16F1F3CAC}"/>
              </a:ext>
            </a:extLst>
          </p:cNvPr>
          <p:cNvSpPr txBox="1"/>
          <p:nvPr/>
        </p:nvSpPr>
        <p:spPr>
          <a:xfrm>
            <a:off x="748015" y="3795886"/>
            <a:ext cx="345638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a:t>
            </a:r>
            <a:r>
              <a:rPr lang="en-US" sz="1000" dirty="0" err="1">
                <a:solidFill>
                  <a:schemeClr val="dk1"/>
                </a:solidFill>
                <a:latin typeface="Times New Roman"/>
                <a:ea typeface="Times New Roman"/>
                <a:cs typeface="Times New Roman"/>
                <a:sym typeface="Times New Roman"/>
              </a:rPr>
              <a:t>Norvig</a:t>
            </a:r>
            <a:r>
              <a:rPr lang="en-US" sz="1000" dirty="0">
                <a:solidFill>
                  <a:schemeClr val="dk1"/>
                </a:solidFill>
                <a:latin typeface="Times New Roman"/>
                <a:ea typeface="Times New Roman"/>
                <a:cs typeface="Times New Roman"/>
                <a:sym typeface="Times New Roman"/>
              </a:rPr>
              <a:t> (2021). Artificial </a:t>
            </a:r>
            <a:br>
              <a:rPr lang="en-US" sz="1000" dirty="0">
                <a:solidFill>
                  <a:schemeClr val="dk1"/>
                </a:solidFill>
                <a:latin typeface="Times New Roman"/>
                <a:ea typeface="Times New Roman"/>
                <a:cs typeface="Times New Roman"/>
                <a:sym typeface="Times New Roman"/>
              </a:rPr>
            </a:br>
            <a:r>
              <a:rPr lang="en-US" sz="1000" dirty="0">
                <a:solidFill>
                  <a:schemeClr val="dk1"/>
                </a:solidFill>
                <a:latin typeface="Times New Roman"/>
                <a:ea typeface="Times New Roman"/>
                <a:cs typeface="Times New Roman"/>
                <a:sym typeface="Times New Roman"/>
              </a:rPr>
              <a:t>Intelligence: A Modern Approach (4th Edition). Pearson</a:t>
            </a:r>
            <a:endParaRPr sz="2800" dirty="0"/>
          </a:p>
        </p:txBody>
      </p:sp>
    </p:spTree>
    <p:extLst>
      <p:ext uri="{BB962C8B-B14F-4D97-AF65-F5344CB8AC3E}">
        <p14:creationId xmlns:p14="http://schemas.microsoft.com/office/powerpoint/2010/main" val="422887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0B35-58CB-0A4C-B493-04E9FE978C83}"/>
              </a:ext>
            </a:extLst>
          </p:cNvPr>
          <p:cNvSpPr>
            <a:spLocks noGrp="1"/>
          </p:cNvSpPr>
          <p:nvPr>
            <p:ph type="title"/>
          </p:nvPr>
        </p:nvSpPr>
        <p:spPr/>
        <p:txBody>
          <a:bodyPr/>
          <a:lstStyle/>
          <a:p>
            <a:r>
              <a:rPr lang="en-KR"/>
              <a:t>Summary</a:t>
            </a:r>
            <a:endParaRPr lang="en-KR" dirty="0"/>
          </a:p>
        </p:txBody>
      </p:sp>
      <p:sp>
        <p:nvSpPr>
          <p:cNvPr id="6" name="Content Placeholder 1">
            <a:extLst>
              <a:ext uri="{FF2B5EF4-FFF2-40B4-BE49-F238E27FC236}">
                <a16:creationId xmlns:a16="http://schemas.microsoft.com/office/drawing/2014/main" id="{7F7C75E8-ED29-DB4F-894D-473E4F77BBF2}"/>
              </a:ext>
            </a:extLst>
          </p:cNvPr>
          <p:cNvSpPr>
            <a:spLocks noGrp="1"/>
          </p:cNvSpPr>
          <p:nvPr>
            <p:ph sz="quarter" idx="10"/>
          </p:nvPr>
        </p:nvSpPr>
        <p:spPr>
          <a:xfrm>
            <a:off x="179512" y="699542"/>
            <a:ext cx="8784976" cy="3888432"/>
          </a:xfrm>
        </p:spPr>
        <p:txBody>
          <a:bodyPr/>
          <a:lstStyle/>
          <a:p>
            <a:pPr>
              <a:lnSpc>
                <a:spcPct val="100000"/>
              </a:lnSpc>
              <a:buClr>
                <a:schemeClr val="tx1"/>
              </a:buClr>
            </a:pPr>
            <a:r>
              <a:rPr lang="en" altLang="ko-Kore-KR" sz="1600" b="0" dirty="0"/>
              <a:t>If the available feedback provides the correct answer for example inputs, then the learning problem is called </a:t>
            </a:r>
            <a:r>
              <a:rPr lang="en" altLang="ko-Kore-KR" sz="1600" dirty="0">
                <a:solidFill>
                  <a:srgbClr val="0000FF"/>
                </a:solidFill>
              </a:rPr>
              <a:t>supervised learning</a:t>
            </a:r>
            <a:r>
              <a:rPr lang="en" altLang="ko-Kore-KR" sz="1600" b="0" dirty="0"/>
              <a:t>. The task is to learn a function </a:t>
            </a:r>
            <a:r>
              <a:rPr lang="en" altLang="ko-Kore-KR" sz="1600" b="0" dirty="0">
                <a:solidFill>
                  <a:srgbClr val="0000FF"/>
                </a:solidFill>
              </a:rPr>
              <a:t>𝑦 = </a:t>
            </a:r>
            <a:r>
              <a:rPr lang="en" altLang="ko-Kore-KR" sz="1600" b="0" dirty="0" err="1">
                <a:solidFill>
                  <a:srgbClr val="0000FF"/>
                </a:solidFill>
              </a:rPr>
              <a:t>ℎ</a:t>
            </a:r>
            <a:r>
              <a:rPr lang="en" altLang="ko-Kore-KR" sz="1600" b="0" dirty="0">
                <a:solidFill>
                  <a:srgbClr val="0000FF"/>
                </a:solidFill>
              </a:rPr>
              <a:t>(𝑥)</a:t>
            </a:r>
            <a:r>
              <a:rPr lang="en" altLang="ko-Kore-KR" sz="1600" b="0" dirty="0"/>
              <a:t>. </a:t>
            </a:r>
          </a:p>
          <a:p>
            <a:pPr>
              <a:lnSpc>
                <a:spcPct val="100000"/>
              </a:lnSpc>
              <a:buClr>
                <a:schemeClr val="tx1"/>
              </a:buClr>
            </a:pPr>
            <a:r>
              <a:rPr lang="en" altLang="ko-Kore-KR" sz="1600" b="0" dirty="0"/>
              <a:t>Learning a </a:t>
            </a:r>
            <a:r>
              <a:rPr lang="en" altLang="ko-Kore-KR" sz="1600" b="0" dirty="0">
                <a:solidFill>
                  <a:srgbClr val="0000FF"/>
                </a:solidFill>
              </a:rPr>
              <a:t>discrete-valued function </a:t>
            </a:r>
            <a:r>
              <a:rPr lang="en" altLang="ko-Kore-KR" sz="1600" b="0" dirty="0"/>
              <a:t>is called classification; learning a </a:t>
            </a:r>
            <a:r>
              <a:rPr lang="en" altLang="ko-Kore-KR" sz="1600" b="0" dirty="0">
                <a:solidFill>
                  <a:srgbClr val="0000FF"/>
                </a:solidFill>
              </a:rPr>
              <a:t>continuous function is called regression</a:t>
            </a:r>
            <a:r>
              <a:rPr lang="en" altLang="ko-Kore-KR" sz="1600" b="0" dirty="0"/>
              <a:t>.</a:t>
            </a:r>
          </a:p>
          <a:p>
            <a:pPr>
              <a:lnSpc>
                <a:spcPct val="100000"/>
              </a:lnSpc>
              <a:buClr>
                <a:schemeClr val="tx1"/>
              </a:buClr>
            </a:pPr>
            <a:r>
              <a:rPr lang="en" altLang="ko-Kore-KR" sz="1600" b="0" dirty="0">
                <a:solidFill>
                  <a:srgbClr val="0000FF"/>
                </a:solidFill>
              </a:rPr>
              <a:t>Inductive learning </a:t>
            </a:r>
            <a:r>
              <a:rPr lang="en" altLang="ko-Kore-KR" sz="1600" b="0" dirty="0"/>
              <a:t>involves finding a hypothesis that </a:t>
            </a:r>
            <a:r>
              <a:rPr lang="en" altLang="ko-Kore-KR" sz="1600" b="0" dirty="0">
                <a:solidFill>
                  <a:srgbClr val="0000FF"/>
                </a:solidFill>
              </a:rPr>
              <a:t>agrees well with the examples</a:t>
            </a:r>
            <a:r>
              <a:rPr lang="en" altLang="ko-Kore-KR" sz="1600" b="0" dirty="0"/>
              <a:t>. </a:t>
            </a:r>
          </a:p>
          <a:p>
            <a:pPr>
              <a:lnSpc>
                <a:spcPct val="100000"/>
              </a:lnSpc>
              <a:buClr>
                <a:schemeClr val="tx1"/>
              </a:buClr>
            </a:pPr>
            <a:r>
              <a:rPr lang="en" altLang="ko-Kore-KR" sz="1600" dirty="0">
                <a:solidFill>
                  <a:srgbClr val="0000FF"/>
                </a:solidFill>
              </a:rPr>
              <a:t>Decision trees </a:t>
            </a:r>
            <a:r>
              <a:rPr lang="en" altLang="ko-Kore-KR" sz="1600" b="0" dirty="0"/>
              <a:t>can represent all </a:t>
            </a:r>
            <a:r>
              <a:rPr lang="en" altLang="ko-Kore-KR" sz="1600" b="0" dirty="0">
                <a:solidFill>
                  <a:srgbClr val="0000FF"/>
                </a:solidFill>
              </a:rPr>
              <a:t>Boolean functions</a:t>
            </a:r>
            <a:r>
              <a:rPr lang="en" altLang="ko-Kore-KR" sz="1600" b="0" dirty="0"/>
              <a:t>. The Information-gain heuristic provides an efficient method for </a:t>
            </a:r>
            <a:r>
              <a:rPr lang="en" altLang="ko-Kore-KR" sz="1600" b="0" dirty="0">
                <a:solidFill>
                  <a:srgbClr val="0000FF"/>
                </a:solidFill>
              </a:rPr>
              <a:t>finding a simple, consistent decision tree. </a:t>
            </a:r>
          </a:p>
          <a:p>
            <a:pPr>
              <a:lnSpc>
                <a:spcPct val="100000"/>
              </a:lnSpc>
              <a:buClr>
                <a:schemeClr val="tx1"/>
              </a:buClr>
            </a:pPr>
            <a:r>
              <a:rPr lang="en" altLang="ko-Kore-KR" sz="1600" b="0" dirty="0"/>
              <a:t>The performance of a </a:t>
            </a:r>
            <a:r>
              <a:rPr lang="en" altLang="ko-Kore-KR" sz="1600" b="0" dirty="0">
                <a:solidFill>
                  <a:srgbClr val="0000FF"/>
                </a:solidFill>
              </a:rPr>
              <a:t>learning algorithm </a:t>
            </a:r>
            <a:r>
              <a:rPr lang="en" altLang="ko-Kore-KR" sz="1600" b="0" dirty="0"/>
              <a:t>is measured by the learning curve, which shows the prediction accuracy on the test set as a function of the </a:t>
            </a:r>
            <a:r>
              <a:rPr lang="en" altLang="ko-Kore-KR" sz="1600" dirty="0">
                <a:solidFill>
                  <a:srgbClr val="0000FF"/>
                </a:solidFill>
              </a:rPr>
              <a:t>training-set size</a:t>
            </a:r>
            <a:r>
              <a:rPr lang="en" altLang="ko-Kore-KR" sz="1600" b="0" dirty="0"/>
              <a:t>. When there are </a:t>
            </a:r>
            <a:r>
              <a:rPr lang="en" altLang="ko-Kore-KR" sz="1600" b="0" dirty="0">
                <a:solidFill>
                  <a:srgbClr val="0000FF"/>
                </a:solidFill>
              </a:rPr>
              <a:t>multiple models to choose from</a:t>
            </a:r>
            <a:r>
              <a:rPr lang="en" altLang="ko-Kore-KR" sz="1600" b="0" dirty="0"/>
              <a:t>, cross-validation can be used to </a:t>
            </a:r>
            <a:r>
              <a:rPr lang="en" altLang="ko-Kore-KR" sz="1600" b="0" dirty="0">
                <a:solidFill>
                  <a:srgbClr val="0000FF"/>
                </a:solidFill>
              </a:rPr>
              <a:t>select a model </a:t>
            </a:r>
            <a:r>
              <a:rPr lang="en" altLang="ko-Kore-KR" sz="1600" b="0" dirty="0"/>
              <a:t>that will generalize well.</a:t>
            </a:r>
          </a:p>
          <a:p>
            <a:pPr>
              <a:lnSpc>
                <a:spcPct val="100000"/>
              </a:lnSpc>
              <a:buClr>
                <a:schemeClr val="tx1"/>
              </a:buClr>
            </a:pPr>
            <a:r>
              <a:rPr lang="en" altLang="ko-Kore-KR" sz="1600" b="0" dirty="0"/>
              <a:t>Sometimes not </a:t>
            </a:r>
            <a:r>
              <a:rPr lang="en" altLang="ko-Kore-KR" sz="1600" b="0" dirty="0">
                <a:solidFill>
                  <a:srgbClr val="0000FF"/>
                </a:solidFill>
              </a:rPr>
              <a:t>all errors are equal</a:t>
            </a:r>
            <a:r>
              <a:rPr lang="en" altLang="ko-Kore-KR" sz="1600" b="0" dirty="0"/>
              <a:t>. A loss function tells us how bad each error is; the goal is then </a:t>
            </a:r>
            <a:r>
              <a:rPr lang="en" altLang="ko-Kore-KR" sz="1600" b="0" dirty="0">
                <a:solidFill>
                  <a:srgbClr val="0000FF"/>
                </a:solidFill>
              </a:rPr>
              <a:t>to minimize loss over a validation set</a:t>
            </a:r>
            <a:r>
              <a:rPr lang="en" altLang="ko-Kore-KR" sz="1600" b="0" dirty="0"/>
              <a:t>.</a:t>
            </a:r>
          </a:p>
          <a:p>
            <a:pPr>
              <a:lnSpc>
                <a:spcPct val="100000"/>
              </a:lnSpc>
              <a:buClr>
                <a:schemeClr val="tx1"/>
              </a:buClr>
            </a:pPr>
            <a:r>
              <a:rPr lang="en" altLang="ko-Kore-KR" sz="1600" dirty="0">
                <a:solidFill>
                  <a:srgbClr val="0000FF"/>
                </a:solidFill>
              </a:rPr>
              <a:t>Computational learning theory </a:t>
            </a:r>
            <a:r>
              <a:rPr lang="en" altLang="ko-Kore-KR" sz="1600" b="0" dirty="0"/>
              <a:t>analyzes the sample complexity and computational complexity of inductive learning. There is a tradeoff between the </a:t>
            </a:r>
            <a:r>
              <a:rPr lang="en" altLang="ko-Kore-KR" sz="1600" b="0" dirty="0">
                <a:solidFill>
                  <a:srgbClr val="0000FF"/>
                </a:solidFill>
              </a:rPr>
              <a:t>expressiveness of the hypothesis space and the ease of learning.</a:t>
            </a:r>
          </a:p>
          <a:p>
            <a:pPr>
              <a:lnSpc>
                <a:spcPct val="100000"/>
              </a:lnSpc>
              <a:buClr>
                <a:schemeClr val="tx1"/>
              </a:buClr>
            </a:pPr>
            <a:endParaRPr lang="en" altLang="ko-Kore-KR" sz="1600" b="0" dirty="0">
              <a:solidFill>
                <a:srgbClr val="0000FF"/>
              </a:solidFill>
            </a:endParaRPr>
          </a:p>
          <a:p>
            <a:pPr>
              <a:lnSpc>
                <a:spcPct val="100000"/>
              </a:lnSpc>
              <a:buClr>
                <a:schemeClr val="tx1"/>
              </a:buClr>
            </a:pPr>
            <a:endParaRPr lang="en" altLang="ko-Kore-KR" sz="1600" b="0" dirty="0"/>
          </a:p>
          <a:p>
            <a:pPr>
              <a:lnSpc>
                <a:spcPct val="100000"/>
              </a:lnSpc>
              <a:buClr>
                <a:schemeClr val="tx1"/>
              </a:buClr>
            </a:pPr>
            <a:endParaRPr lang="en" altLang="ko-Kore-KR" sz="1600" b="0" dirty="0"/>
          </a:p>
        </p:txBody>
      </p:sp>
    </p:spTree>
    <p:extLst>
      <p:ext uri="{BB962C8B-B14F-4D97-AF65-F5344CB8AC3E}">
        <p14:creationId xmlns:p14="http://schemas.microsoft.com/office/powerpoint/2010/main" val="2246069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0B35-58CB-0A4C-B493-04E9FE978C83}"/>
              </a:ext>
            </a:extLst>
          </p:cNvPr>
          <p:cNvSpPr>
            <a:spLocks noGrp="1"/>
          </p:cNvSpPr>
          <p:nvPr>
            <p:ph type="title"/>
          </p:nvPr>
        </p:nvSpPr>
        <p:spPr/>
        <p:txBody>
          <a:bodyPr/>
          <a:lstStyle/>
          <a:p>
            <a:r>
              <a:rPr lang="en-KR" dirty="0"/>
              <a:t>Summary</a:t>
            </a:r>
          </a:p>
        </p:txBody>
      </p:sp>
      <p:sp>
        <p:nvSpPr>
          <p:cNvPr id="6" name="Content Placeholder 1">
            <a:extLst>
              <a:ext uri="{FF2B5EF4-FFF2-40B4-BE49-F238E27FC236}">
                <a16:creationId xmlns:a16="http://schemas.microsoft.com/office/drawing/2014/main" id="{7F7C75E8-ED29-DB4F-894D-473E4F77BBF2}"/>
              </a:ext>
            </a:extLst>
          </p:cNvPr>
          <p:cNvSpPr>
            <a:spLocks noGrp="1"/>
          </p:cNvSpPr>
          <p:nvPr>
            <p:ph sz="quarter" idx="10"/>
          </p:nvPr>
        </p:nvSpPr>
        <p:spPr>
          <a:xfrm>
            <a:off x="179512" y="699542"/>
            <a:ext cx="8784976" cy="3888432"/>
          </a:xfrm>
        </p:spPr>
        <p:txBody>
          <a:bodyPr/>
          <a:lstStyle/>
          <a:p>
            <a:pPr>
              <a:lnSpc>
                <a:spcPct val="100000"/>
              </a:lnSpc>
              <a:buClr>
                <a:schemeClr val="tx1"/>
              </a:buClr>
            </a:pPr>
            <a:r>
              <a:rPr lang="en" altLang="ko-Kore-KR" sz="1600" b="0" dirty="0">
                <a:solidFill>
                  <a:srgbClr val="0000FF"/>
                </a:solidFill>
              </a:rPr>
              <a:t>Linear regression </a:t>
            </a:r>
            <a:r>
              <a:rPr lang="en" altLang="ko-Kore-KR" sz="1600" b="0" dirty="0"/>
              <a:t>is a widely used model. The optimal parameters of a linear regression model can be calculated exactly, or can be found by gradient descent search, which is a technique that can be applied to models that do not have a closed-form solution.</a:t>
            </a:r>
          </a:p>
          <a:p>
            <a:pPr>
              <a:lnSpc>
                <a:spcPct val="100000"/>
              </a:lnSpc>
              <a:buClr>
                <a:schemeClr val="tx1"/>
              </a:buClr>
            </a:pPr>
            <a:r>
              <a:rPr lang="en" altLang="ko-Kore-KR" sz="1600" b="0" dirty="0"/>
              <a:t>A linear classifier with a hard threshold—also known as a </a:t>
            </a:r>
            <a:r>
              <a:rPr lang="en" altLang="ko-Kore-KR" sz="1600" b="0" dirty="0">
                <a:solidFill>
                  <a:srgbClr val="0000FF"/>
                </a:solidFill>
              </a:rPr>
              <a:t>perceptron</a:t>
            </a:r>
            <a:r>
              <a:rPr lang="en" altLang="ko-Kore-KR" sz="1600" b="0" dirty="0"/>
              <a:t>—can be trained by a simple weight update rule to fit data that are </a:t>
            </a:r>
            <a:r>
              <a:rPr lang="en" altLang="ko-Kore-KR" sz="1600" b="0" dirty="0">
                <a:solidFill>
                  <a:srgbClr val="0000FF"/>
                </a:solidFill>
              </a:rPr>
              <a:t>linearly separable</a:t>
            </a:r>
            <a:r>
              <a:rPr lang="en" altLang="ko-Kore-KR" sz="1600" b="0" dirty="0"/>
              <a:t>. In other cases, the rule fails to converge.</a:t>
            </a:r>
          </a:p>
          <a:p>
            <a:pPr>
              <a:lnSpc>
                <a:spcPct val="100000"/>
              </a:lnSpc>
              <a:buClr>
                <a:schemeClr val="tx1"/>
              </a:buClr>
            </a:pPr>
            <a:r>
              <a:rPr lang="en" altLang="ko-Kore-KR" sz="1600" b="0" dirty="0">
                <a:solidFill>
                  <a:srgbClr val="0000FF"/>
                </a:solidFill>
              </a:rPr>
              <a:t>Logistic regression </a:t>
            </a:r>
            <a:r>
              <a:rPr lang="en" altLang="ko-Kore-KR" sz="1600" b="0" dirty="0"/>
              <a:t>replaces the perceptron’s hard threshold with a soft threshold defined by a logistic function. Gradient descent works well even for noisy data that are not linearly separable.</a:t>
            </a:r>
          </a:p>
          <a:p>
            <a:pPr>
              <a:lnSpc>
                <a:spcPct val="100000"/>
              </a:lnSpc>
              <a:buClr>
                <a:schemeClr val="tx1"/>
              </a:buClr>
            </a:pPr>
            <a:r>
              <a:rPr lang="en" altLang="ko-Kore-KR" sz="1600" b="0" dirty="0">
                <a:solidFill>
                  <a:srgbClr val="0000FF"/>
                </a:solidFill>
              </a:rPr>
              <a:t>Nonparametric models</a:t>
            </a:r>
            <a:r>
              <a:rPr lang="en" altLang="ko-Kore-KR" sz="1600" b="0" dirty="0"/>
              <a:t> use all the data to make each prediction, rather than trying to summarize the data with a few parameters. Examples include </a:t>
            </a:r>
            <a:r>
              <a:rPr lang="en" altLang="ko-Kore-KR" sz="1600" b="0" dirty="0">
                <a:solidFill>
                  <a:srgbClr val="0000FF"/>
                </a:solidFill>
              </a:rPr>
              <a:t>nearest neighbors </a:t>
            </a:r>
            <a:r>
              <a:rPr lang="en" altLang="ko-Kore-KR" sz="1600" b="0" dirty="0"/>
              <a:t>and </a:t>
            </a:r>
            <a:r>
              <a:rPr lang="en" altLang="ko-Kore-KR" sz="1600" b="0" dirty="0">
                <a:solidFill>
                  <a:srgbClr val="0000FF"/>
                </a:solidFill>
              </a:rPr>
              <a:t>locally weighted regression</a:t>
            </a:r>
            <a:r>
              <a:rPr lang="en" altLang="ko-Kore-KR" sz="1600" b="0" dirty="0"/>
              <a:t>.</a:t>
            </a:r>
          </a:p>
          <a:p>
            <a:pPr>
              <a:lnSpc>
                <a:spcPct val="100000"/>
              </a:lnSpc>
              <a:buClr>
                <a:schemeClr val="tx1"/>
              </a:buClr>
            </a:pPr>
            <a:r>
              <a:rPr lang="en" altLang="ko-Kore-KR" sz="1600" dirty="0">
                <a:solidFill>
                  <a:srgbClr val="0000FF"/>
                </a:solidFill>
              </a:rPr>
              <a:t>Support vector machines </a:t>
            </a:r>
            <a:r>
              <a:rPr lang="en" altLang="ko-Kore-KR" sz="1600" b="0" dirty="0"/>
              <a:t>find linear separators with </a:t>
            </a:r>
            <a:r>
              <a:rPr lang="en" altLang="ko-Kore-KR" sz="1600" b="0" dirty="0">
                <a:solidFill>
                  <a:srgbClr val="0000FF"/>
                </a:solidFill>
              </a:rPr>
              <a:t>maximum margin </a:t>
            </a:r>
            <a:r>
              <a:rPr lang="en" altLang="ko-Kore-KR" sz="1600" b="0" dirty="0"/>
              <a:t>to improve the generalization performance of the classifier. </a:t>
            </a:r>
            <a:r>
              <a:rPr lang="en" altLang="ko-Kore-KR" sz="1600" dirty="0">
                <a:solidFill>
                  <a:srgbClr val="0000FF"/>
                </a:solidFill>
              </a:rPr>
              <a:t>Kernel methods </a:t>
            </a:r>
            <a:r>
              <a:rPr lang="en" altLang="ko-Kore-KR" sz="1600" b="0" dirty="0"/>
              <a:t>implicitly transform the input data into a high-dimensional space where a linear separator may exist, even if the original data are </a:t>
            </a:r>
            <a:r>
              <a:rPr lang="en" altLang="ko-Kore-KR" sz="1600" b="0" dirty="0" err="1"/>
              <a:t>nonseparable</a:t>
            </a:r>
            <a:r>
              <a:rPr lang="en" altLang="ko-Kore-KR" sz="1600" b="0" dirty="0"/>
              <a:t>. </a:t>
            </a:r>
          </a:p>
          <a:p>
            <a:pPr>
              <a:lnSpc>
                <a:spcPct val="100000"/>
              </a:lnSpc>
              <a:buClr>
                <a:schemeClr val="tx1"/>
              </a:buClr>
            </a:pPr>
            <a:r>
              <a:rPr lang="en" altLang="ko-Kore-KR" sz="1600" dirty="0">
                <a:solidFill>
                  <a:srgbClr val="0000FF"/>
                </a:solidFill>
              </a:rPr>
              <a:t>Ensemble methods </a:t>
            </a:r>
            <a:r>
              <a:rPr lang="en" altLang="ko-Kore-KR" sz="1600" b="0" dirty="0"/>
              <a:t>such as </a:t>
            </a:r>
            <a:r>
              <a:rPr lang="en" altLang="ko-Kore-KR" sz="1600" b="0" dirty="0">
                <a:solidFill>
                  <a:srgbClr val="0000FF"/>
                </a:solidFill>
              </a:rPr>
              <a:t>bagging</a:t>
            </a:r>
            <a:r>
              <a:rPr lang="en" altLang="ko-Kore-KR" sz="1600" b="0" dirty="0"/>
              <a:t> and </a:t>
            </a:r>
            <a:r>
              <a:rPr lang="en" altLang="ko-Kore-KR" sz="1600" b="0" dirty="0">
                <a:solidFill>
                  <a:srgbClr val="0000FF"/>
                </a:solidFill>
              </a:rPr>
              <a:t>boosting</a:t>
            </a:r>
            <a:r>
              <a:rPr lang="en" altLang="ko-Kore-KR" sz="1600" b="0" dirty="0"/>
              <a:t> often perform better than individual methods. In online learning we can aggregate the opinions of experts to come arbitrarily close to the best expert’s performance, even when the distribution of the data are constantly shifting.</a:t>
            </a:r>
          </a:p>
          <a:p>
            <a:pPr marL="0" indent="0">
              <a:lnSpc>
                <a:spcPct val="100000"/>
              </a:lnSpc>
              <a:buClr>
                <a:schemeClr val="tx1"/>
              </a:buClr>
              <a:buNone/>
            </a:pPr>
            <a:endParaRPr lang="en" altLang="ko-Kore-KR" sz="1600" b="0" dirty="0"/>
          </a:p>
        </p:txBody>
      </p:sp>
    </p:spTree>
    <p:extLst>
      <p:ext uri="{BB962C8B-B14F-4D97-AF65-F5344CB8AC3E}">
        <p14:creationId xmlns:p14="http://schemas.microsoft.com/office/powerpoint/2010/main" val="215893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Learning Algorithms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556720" cy="4176464"/>
              </a:xfrm>
            </p:spPr>
            <p:txBody>
              <a:bodyPr/>
              <a:lstStyle/>
              <a:p>
                <a:pPr>
                  <a:lnSpc>
                    <a:spcPct val="100000"/>
                  </a:lnSpc>
                  <a:buFont typeface="Wingdings" pitchFamily="2" charset="2"/>
                  <a:buChar char="Ø"/>
                </a:pPr>
                <a:r>
                  <a:rPr lang="en-US" altLang="ko-Kore-KR" sz="2000" dirty="0">
                    <a:solidFill>
                      <a:srgbClr val="0000FF"/>
                    </a:solidFill>
                  </a:rPr>
                  <a:t>Entropy to Choose Attributes in DT Learning</a:t>
                </a:r>
              </a:p>
              <a:p>
                <a:pPr>
                  <a:lnSpc>
                    <a:spcPct val="100000"/>
                  </a:lnSpc>
                  <a:buFont typeface="Wingdings" pitchFamily="2" charset="2"/>
                  <a:buChar char="Ø"/>
                </a:pPr>
                <a:endParaRPr lang="en-US" altLang="ko-Kore-KR" sz="2000" dirty="0">
                  <a:solidFill>
                    <a:srgbClr val="0000FF"/>
                  </a:solidFill>
                </a:endParaRPr>
              </a:p>
              <a:p>
                <a:pPr>
                  <a:lnSpc>
                    <a:spcPct val="100000"/>
                  </a:lnSpc>
                  <a:buFont typeface="Wingdings" pitchFamily="2" charset="2"/>
                  <a:buChar char="Ø"/>
                </a:pPr>
                <a:endParaRPr lang="en-US" altLang="ko-Kore-KR" sz="2000" dirty="0">
                  <a:solidFill>
                    <a:srgbClr val="0000FF"/>
                  </a:solidFill>
                </a:endParaRPr>
              </a:p>
              <a:p>
                <a:pPr>
                  <a:lnSpc>
                    <a:spcPct val="100000"/>
                  </a:lnSpc>
                  <a:buFont typeface="Wingdings" pitchFamily="2" charset="2"/>
                  <a:buChar char="Ø"/>
                </a:pPr>
                <a:endParaRPr lang="en-US" altLang="ko-Kore-KR" sz="2000" dirty="0">
                  <a:solidFill>
                    <a:srgbClr val="0000FF"/>
                  </a:solidFill>
                </a:endParaRPr>
              </a:p>
              <a:p>
                <a:pPr>
                  <a:lnSpc>
                    <a:spcPct val="100000"/>
                  </a:lnSpc>
                  <a:buFont typeface="Wingdings" pitchFamily="2" charset="2"/>
                  <a:buChar char="Ø"/>
                </a:pPr>
                <a:r>
                  <a:rPr lang="en-US" altLang="ko-Kore-KR" sz="2000" dirty="0">
                    <a:solidFill>
                      <a:srgbClr val="0000FF"/>
                    </a:solidFill>
                  </a:rPr>
                  <a:t>Weight Update in NN Learning</a:t>
                </a:r>
              </a:p>
              <a:p>
                <a:pPr lvl="1">
                  <a:lnSpc>
                    <a:spcPct val="150000"/>
                  </a:lnSpc>
                  <a:buFont typeface="Wingdings" pitchFamily="2" charset="2"/>
                  <a:buChar char="§"/>
                </a:pPr>
                <a14:m>
                  <m:oMath xmlns:m="http://schemas.openxmlformats.org/officeDocument/2006/math">
                    <m:sSub>
                      <m:sSubPr>
                        <m:ctrlPr>
                          <a:rPr lang="en-US" altLang="ko-Kore-KR" b="0" i="1" smtClean="0">
                            <a:latin typeface="Cambria Math" panose="02040503050406030204" pitchFamily="18" charset="0"/>
                          </a:rPr>
                        </m:ctrlPr>
                      </m:sSubPr>
                      <m:e>
                        <m:r>
                          <a:rPr lang="en-US" altLang="ko-Kore-KR" b="0" i="1" smtClean="0">
                            <a:latin typeface="Cambria Math" panose="02040503050406030204" pitchFamily="18" charset="0"/>
                          </a:rPr>
                          <m:t>h</m:t>
                        </m:r>
                      </m:e>
                      <m:sub>
                        <m:r>
                          <a:rPr lang="en-US" altLang="ko-Kore-KR" b="0" i="1" smtClean="0">
                            <a:latin typeface="Cambria Math" panose="02040503050406030204" pitchFamily="18" charset="0"/>
                          </a:rPr>
                          <m:t>𝑤</m:t>
                        </m:r>
                      </m:sub>
                    </m:sSub>
                    <m:r>
                      <a:rPr lang="en-US" altLang="ko-Kore-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1" i="0" smtClean="0">
                            <a:latin typeface="Cambria Math" panose="02040503050406030204" pitchFamily="18" charset="0"/>
                          </a:rPr>
                          <m:t>𝐱</m:t>
                        </m:r>
                      </m:e>
                      <m:sub>
                        <m:r>
                          <a:rPr lang="en-US" altLang="ko-KR" b="0" i="1" smtClean="0">
                            <a:latin typeface="Cambria Math" panose="02040503050406030204" pitchFamily="18" charset="0"/>
                          </a:rPr>
                          <m:t>𝑗</m:t>
                        </m:r>
                      </m:sub>
                    </m:sSub>
                  </m:oMath>
                </a14:m>
                <a:r>
                  <a:rPr lang="en-US" altLang="ko-Kore-KR" b="0" dirty="0"/>
                  <a:t>) = </a:t>
                </a:r>
                <a14:m>
                  <m:oMath xmlns:m="http://schemas.openxmlformats.org/officeDocument/2006/math">
                    <m:r>
                      <a:rPr lang="en-US" altLang="ko-Kore-KR" b="1" i="0" smtClean="0">
                        <a:latin typeface="Cambria Math" panose="02040503050406030204" pitchFamily="18" charset="0"/>
                      </a:rPr>
                      <m:t>𝐰</m:t>
                    </m:r>
                    <m:r>
                      <a:rPr lang="en-US" altLang="ko-Kore-KR" b="1" i="1" smtClean="0">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oMath>
                </a14:m>
                <a:r>
                  <a:rPr lang="en-US" altLang="ko-Kore-KR" b="1" dirty="0"/>
                  <a:t> = </a:t>
                </a:r>
                <a14:m>
                  <m:oMath xmlns:m="http://schemas.openxmlformats.org/officeDocument/2006/math">
                    <m:sSup>
                      <m:sSupPr>
                        <m:ctrlPr>
                          <a:rPr lang="en-US" altLang="ko-Kore-KR" b="1" i="1" smtClean="0">
                            <a:latin typeface="Cambria Math" panose="02040503050406030204" pitchFamily="18" charset="0"/>
                          </a:rPr>
                        </m:ctrlPr>
                      </m:sSupPr>
                      <m:e>
                        <m:r>
                          <a:rPr lang="en-US" altLang="ko-Kore-KR" b="1">
                            <a:latin typeface="Cambria Math" panose="02040503050406030204" pitchFamily="18" charset="0"/>
                          </a:rPr>
                          <m:t>𝐰</m:t>
                        </m:r>
                      </m:e>
                      <m:sup>
                        <m:r>
                          <a:rPr lang="en-US" altLang="ko-Kore-KR" b="0" i="0" smtClean="0">
                            <a:latin typeface="Cambria Math" panose="02040503050406030204" pitchFamily="18" charset="0"/>
                          </a:rPr>
                          <m:t>⊤</m:t>
                        </m:r>
                      </m:sup>
                    </m:sSup>
                  </m:oMath>
                </a14:m>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oMath>
                </a14:m>
                <a:r>
                  <a:rPr lang="en-US" altLang="ko-Kore-KR" b="1" dirty="0"/>
                  <a:t> = </a:t>
                </a:r>
                <a14:m>
                  <m:oMath xmlns:m="http://schemas.openxmlformats.org/officeDocument/2006/math">
                    <m:nary>
                      <m:naryPr>
                        <m:chr m:val="∑"/>
                        <m:supHide m:val="on"/>
                        <m:ctrlPr>
                          <a:rPr lang="en-US" altLang="ko-Kore-KR" b="1" i="1" smtClean="0">
                            <a:latin typeface="Cambria Math" panose="02040503050406030204" pitchFamily="18" charset="0"/>
                          </a:rPr>
                        </m:ctrlPr>
                      </m:naryPr>
                      <m:sub>
                        <m:r>
                          <m:rPr>
                            <m:brk m:alnAt="7"/>
                          </m:rPr>
                          <a:rPr lang="en-US" altLang="ko-Kore-KR" b="0" i="1" smtClean="0">
                            <a:latin typeface="Cambria Math" panose="02040503050406030204" pitchFamily="18" charset="0"/>
                          </a:rPr>
                          <m:t>𝑖</m:t>
                        </m:r>
                      </m:sub>
                      <m:sup/>
                      <m:e>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𝑤</m:t>
                            </m:r>
                          </m:e>
                          <m:sub>
                            <m:r>
                              <a:rPr lang="en-US" altLang="ko-Kore-KR" b="0" i="1" smtClean="0">
                                <a:latin typeface="Cambria Math" panose="02040503050406030204" pitchFamily="18" charset="0"/>
                              </a:rPr>
                              <m:t>𝑖</m:t>
                            </m:r>
                          </m:sub>
                        </m:sSub>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𝑥</m:t>
                            </m:r>
                          </m:e>
                          <m:sub>
                            <m:r>
                              <a:rPr lang="en-US" altLang="ko-Kore-KR" b="0" i="1" smtClean="0">
                                <a:latin typeface="Cambria Math" panose="02040503050406030204" pitchFamily="18" charset="0"/>
                              </a:rPr>
                              <m:t>𝑗</m:t>
                            </m:r>
                            <m:r>
                              <a:rPr lang="en-US" altLang="ko-Kore-KR" b="0" i="1" smtClean="0">
                                <a:latin typeface="Cambria Math" panose="02040503050406030204" pitchFamily="18" charset="0"/>
                              </a:rPr>
                              <m:t>,</m:t>
                            </m:r>
                            <m:r>
                              <a:rPr lang="en-US" altLang="ko-Kore-KR" b="0" i="1" smtClean="0">
                                <a:latin typeface="Cambria Math" panose="02040503050406030204" pitchFamily="18" charset="0"/>
                              </a:rPr>
                              <m:t>𝑖</m:t>
                            </m:r>
                          </m:sub>
                        </m:sSub>
                      </m:e>
                    </m:nary>
                  </m:oMath>
                </a14:m>
                <a:endParaRPr lang="en-US" altLang="ko-Kore-KR" b="1" dirty="0"/>
              </a:p>
              <a:p>
                <a:pPr lvl="1">
                  <a:lnSpc>
                    <a:spcPct val="150000"/>
                  </a:lnSpc>
                  <a:buFont typeface="Wingdings" pitchFamily="2" charset="2"/>
                  <a:buChar char="§"/>
                </a:pPr>
                <a14:m>
                  <m:oMath xmlns:m="http://schemas.openxmlformats.org/officeDocument/2006/math">
                    <m:sSup>
                      <m:sSupPr>
                        <m:ctrlPr>
                          <a:rPr lang="en-US" altLang="ko-Kore-KR" b="1" i="1">
                            <a:latin typeface="Cambria Math" panose="02040503050406030204" pitchFamily="18" charset="0"/>
                          </a:rPr>
                        </m:ctrlPr>
                      </m:sSupPr>
                      <m:e>
                        <m:r>
                          <a:rPr lang="en-US" altLang="ko-Kore-KR" b="1">
                            <a:latin typeface="Cambria Math" panose="02040503050406030204" pitchFamily="18" charset="0"/>
                          </a:rPr>
                          <m:t>𝐰</m:t>
                        </m:r>
                      </m:e>
                      <m:sup>
                        <m:r>
                          <a:rPr lang="en-US" altLang="ko-Kore-KR" b="0" i="0" smtClean="0">
                            <a:latin typeface="Cambria Math" panose="02040503050406030204" pitchFamily="18" charset="0"/>
                          </a:rPr>
                          <m:t>∗</m:t>
                        </m:r>
                      </m:sup>
                    </m:sSup>
                    <m:r>
                      <a:rPr lang="en-US" altLang="ko-Kore-KR" b="1" i="1" smtClean="0">
                        <a:latin typeface="Cambria Math" panose="02040503050406030204" pitchFamily="18" charset="0"/>
                      </a:rPr>
                      <m:t>=</m:t>
                    </m:r>
                    <m:func>
                      <m:funcPr>
                        <m:ctrlPr>
                          <a:rPr lang="en-US" altLang="ko-Kore-KR" b="1" i="1" smtClean="0">
                            <a:latin typeface="Cambria Math" panose="02040503050406030204" pitchFamily="18" charset="0"/>
                          </a:rPr>
                        </m:ctrlPr>
                      </m:funcPr>
                      <m:fName>
                        <m:limLow>
                          <m:limLowPr>
                            <m:ctrlPr>
                              <a:rPr lang="en-US" altLang="ko-Kore-KR" b="1" i="1" smtClean="0">
                                <a:latin typeface="Cambria Math" panose="02040503050406030204" pitchFamily="18" charset="0"/>
                              </a:rPr>
                            </m:ctrlPr>
                          </m:limLowPr>
                          <m:e>
                            <m:r>
                              <m:rPr>
                                <m:sty m:val="p"/>
                              </m:rPr>
                              <a:rPr lang="en-US" altLang="ko-Kore-KR" b="0" i="0" smtClean="0">
                                <a:latin typeface="Cambria Math" panose="02040503050406030204" pitchFamily="18" charset="0"/>
                              </a:rPr>
                              <m:t>argmin</m:t>
                            </m:r>
                          </m:e>
                          <m:lim>
                            <m:r>
                              <a:rPr lang="en-US" altLang="ko-Kore-KR" b="1" i="0" smtClean="0">
                                <a:latin typeface="Cambria Math" panose="02040503050406030204" pitchFamily="18" charset="0"/>
                              </a:rPr>
                              <m:t>𝐰</m:t>
                            </m:r>
                          </m:lim>
                        </m:limLow>
                      </m:fName>
                      <m:e>
                        <m:nary>
                          <m:naryPr>
                            <m:chr m:val="∑"/>
                            <m:supHide m:val="on"/>
                            <m:ctrlPr>
                              <a:rPr lang="en-US" altLang="ko-Kore-KR" b="1" i="1" smtClean="0">
                                <a:latin typeface="Cambria Math" panose="02040503050406030204" pitchFamily="18" charset="0"/>
                              </a:rPr>
                            </m:ctrlPr>
                          </m:naryPr>
                          <m:sub>
                            <m:r>
                              <m:rPr>
                                <m:brk m:alnAt="7"/>
                              </m:rPr>
                              <a:rPr lang="en-US" altLang="ko-Kore-KR" b="0" i="1" smtClean="0">
                                <a:latin typeface="Cambria Math" panose="02040503050406030204" pitchFamily="18" charset="0"/>
                              </a:rPr>
                              <m:t>𝑗</m:t>
                            </m:r>
                          </m:sub>
                          <m:sup/>
                          <m:e>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𝐿</m:t>
                                </m:r>
                              </m:e>
                              <m:sub>
                                <m:r>
                                  <a:rPr lang="en-US" altLang="ko-Kore-KR" b="0" i="1" smtClean="0">
                                    <a:latin typeface="Cambria Math" panose="02040503050406030204" pitchFamily="18" charset="0"/>
                                  </a:rPr>
                                  <m:t>2</m:t>
                                </m:r>
                              </m:sub>
                            </m:sSub>
                            <m:r>
                              <a:rPr lang="en-US" altLang="ko-Kore-KR" b="0" i="1" smtClean="0">
                                <a:latin typeface="Cambria Math" panose="02040503050406030204" pitchFamily="18" charset="0"/>
                              </a:rPr>
                              <m:t>(</m:t>
                            </m:r>
                            <m:sSub>
                              <m:sSubPr>
                                <m:ctrlPr>
                                  <a:rPr lang="en-US" altLang="ko-Kore-KR" i="1" smtClean="0">
                                    <a:latin typeface="Cambria Math" panose="02040503050406030204" pitchFamily="18" charset="0"/>
                                  </a:rPr>
                                </m:ctrlPr>
                              </m:sSubPr>
                              <m:e>
                                <m:r>
                                  <a:rPr lang="en-US" altLang="ko-Kore-KR" b="0" i="1" smtClean="0">
                                    <a:latin typeface="Cambria Math" panose="02040503050406030204" pitchFamily="18" charset="0"/>
                                  </a:rPr>
                                  <m:t>𝑦</m:t>
                                </m:r>
                              </m:e>
                              <m:sub>
                                <m:r>
                                  <a:rPr lang="en-US" altLang="ko-Kore-KR" b="0" i="1" smtClean="0">
                                    <a:latin typeface="Cambria Math" panose="02040503050406030204" pitchFamily="18" charset="0"/>
                                  </a:rPr>
                                  <m:t>𝑗</m:t>
                                </m:r>
                              </m:sub>
                            </m:sSub>
                            <m:r>
                              <a:rPr lang="en-US" altLang="ko-Kore-KR" b="0" i="1" smtClean="0">
                                <a:latin typeface="Cambria Math" panose="02040503050406030204" pitchFamily="18" charset="0"/>
                              </a:rPr>
                              <m:t>,</m:t>
                            </m:r>
                            <m:r>
                              <a:rPr lang="en-US" altLang="ko-Kore-KR" b="1">
                                <a:latin typeface="Cambria Math" panose="02040503050406030204" pitchFamily="18" charset="0"/>
                              </a:rPr>
                              <m:t>𝐰</m:t>
                            </m:r>
                            <m:r>
                              <a:rPr lang="en-US" altLang="ko-Kore-KR" b="1"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𝐱</m:t>
                                </m:r>
                              </m:e>
                              <m:sub>
                                <m:r>
                                  <a:rPr lang="en-US" altLang="ko-KR" i="1">
                                    <a:latin typeface="Cambria Math" panose="02040503050406030204" pitchFamily="18" charset="0"/>
                                  </a:rPr>
                                  <m:t>𝑗</m:t>
                                </m:r>
                              </m:sub>
                            </m:sSub>
                            <m:r>
                              <a:rPr lang="en-US" altLang="ko-KR" b="1" i="1" smtClean="0">
                                <a:latin typeface="Cambria Math" panose="02040503050406030204" pitchFamily="18" charset="0"/>
                              </a:rPr>
                              <m:t>)</m:t>
                            </m:r>
                          </m:e>
                        </m:nary>
                      </m:e>
                    </m:func>
                  </m:oMath>
                </a14:m>
                <a:endParaRPr lang="en-US" altLang="ko-Kore-KR" b="1" dirty="0"/>
              </a:p>
              <a:p>
                <a:pPr lvl="1">
                  <a:lnSpc>
                    <a:spcPct val="150000"/>
                  </a:lnSpc>
                  <a:buFont typeface="Wingdings" pitchFamily="2" charset="2"/>
                  <a:buChar char="§"/>
                </a:pPr>
                <a14:m>
                  <m:oMath xmlns:m="http://schemas.openxmlformats.org/officeDocument/2006/math">
                    <m:r>
                      <a:rPr lang="en-US" altLang="ko-Kore-KR" sz="1800" b="0" i="1" smtClean="0">
                        <a:latin typeface="Cambria Math" panose="02040503050406030204" pitchFamily="18" charset="0"/>
                      </a:rPr>
                      <m:t>𝐿𝑜𝑠𝑠</m:t>
                    </m:r>
                    <m:d>
                      <m:dPr>
                        <m:ctrlPr>
                          <a:rPr lang="en-US" altLang="ko-Kore-KR" sz="1800" b="0" i="1" smtClean="0">
                            <a:latin typeface="Cambria Math" panose="02040503050406030204" pitchFamily="18" charset="0"/>
                          </a:rPr>
                        </m:ctrlPr>
                      </m:dPr>
                      <m:e>
                        <m:sSub>
                          <m:sSubPr>
                            <m:ctrlPr>
                              <a:rPr lang="en-US" altLang="ko-Kore-KR" sz="1800" i="1" smtClean="0">
                                <a:latin typeface="Cambria Math" panose="02040503050406030204" pitchFamily="18" charset="0"/>
                              </a:rPr>
                            </m:ctrlPr>
                          </m:sSubPr>
                          <m:e>
                            <m:r>
                              <a:rPr lang="en-US" altLang="ko-Kore-KR" sz="1800" b="0" i="1" smtClean="0">
                                <a:latin typeface="Cambria Math" panose="02040503050406030204" pitchFamily="18" charset="0"/>
                              </a:rPr>
                              <m:t>h</m:t>
                            </m:r>
                          </m:e>
                          <m:sub>
                            <m:r>
                              <a:rPr lang="en-US" altLang="ko-Kore-KR" sz="1800" b="1" i="1" smtClean="0">
                                <a:latin typeface="Cambria Math" panose="02040503050406030204" pitchFamily="18" charset="0"/>
                              </a:rPr>
                              <m:t>𝒘</m:t>
                            </m:r>
                          </m:sub>
                        </m:sSub>
                      </m:e>
                    </m:d>
                    <m:r>
                      <a:rPr lang="en-US" altLang="ko-Kore-KR" sz="1800" b="0" i="1" smtClean="0">
                        <a:latin typeface="Cambria Math" panose="02040503050406030204" pitchFamily="18" charset="0"/>
                      </a:rPr>
                      <m:t>=</m:t>
                    </m:r>
                    <m:nary>
                      <m:naryPr>
                        <m:chr m:val="∑"/>
                        <m:ctrlPr>
                          <a:rPr lang="en-US" altLang="ko-Kore-KR" sz="1800" b="0" i="1" smtClean="0">
                            <a:latin typeface="Cambria Math" panose="02040503050406030204" pitchFamily="18" charset="0"/>
                          </a:rPr>
                        </m:ctrlPr>
                      </m:naryPr>
                      <m:sub>
                        <m:r>
                          <m:rPr>
                            <m:brk m:alnAt="23"/>
                          </m:rPr>
                          <a:rPr lang="en-US" altLang="ko-Kore-KR" sz="1800" b="0" i="1" smtClean="0">
                            <a:latin typeface="Cambria Math" panose="02040503050406030204" pitchFamily="18" charset="0"/>
                          </a:rPr>
                          <m:t>𝑗</m:t>
                        </m:r>
                        <m:r>
                          <a:rPr lang="en-US" altLang="ko-Kore-KR" sz="1800" b="0" i="1" smtClean="0">
                            <a:latin typeface="Cambria Math" panose="02040503050406030204" pitchFamily="18" charset="0"/>
                          </a:rPr>
                          <m:t>=1</m:t>
                        </m:r>
                      </m:sub>
                      <m:sup>
                        <m:r>
                          <a:rPr lang="en-US" altLang="ko-Kore-KR" sz="1800" b="0" i="1" smtClean="0">
                            <a:latin typeface="Cambria Math" panose="02040503050406030204" pitchFamily="18" charset="0"/>
                          </a:rPr>
                          <m:t>𝑁</m:t>
                        </m:r>
                      </m:sup>
                      <m:e>
                        <m:sSub>
                          <m:sSubPr>
                            <m:ctrlPr>
                              <a:rPr lang="en-US" altLang="ko-Kore-KR" sz="1800" b="0" i="1" smtClean="0">
                                <a:latin typeface="Cambria Math" panose="02040503050406030204" pitchFamily="18" charset="0"/>
                              </a:rPr>
                            </m:ctrlPr>
                          </m:sSubPr>
                          <m:e>
                            <m:r>
                              <a:rPr lang="en-US" altLang="ko-Kore-KR" sz="1800" b="0" i="1" smtClean="0">
                                <a:latin typeface="Cambria Math" panose="02040503050406030204" pitchFamily="18" charset="0"/>
                              </a:rPr>
                              <m:t>𝐿</m:t>
                            </m:r>
                          </m:e>
                          <m:sub>
                            <m:r>
                              <a:rPr lang="en-US" altLang="ko-Kore-KR" sz="1800" b="0" i="1" smtClean="0">
                                <a:latin typeface="Cambria Math" panose="02040503050406030204" pitchFamily="18" charset="0"/>
                              </a:rPr>
                              <m:t>2</m:t>
                            </m:r>
                          </m:sub>
                        </m:sSub>
                        <m:r>
                          <a:rPr lang="en-US" altLang="ko-Kore-KR" sz="1800" i="1">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𝑦</m:t>
                            </m:r>
                          </m:e>
                          <m:sub>
                            <m:r>
                              <a:rPr lang="en-US" altLang="ko-Kore-KR" sz="1800" i="1">
                                <a:latin typeface="Cambria Math" panose="02040503050406030204" pitchFamily="18" charset="0"/>
                              </a:rPr>
                              <m:t>𝑗</m:t>
                            </m:r>
                          </m:sub>
                        </m:sSub>
                        <m:r>
                          <a:rPr lang="en-US" altLang="ko-Kore-KR" sz="1800" i="1">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h</m:t>
                            </m:r>
                          </m:e>
                          <m:sub>
                            <m:r>
                              <a:rPr lang="en-US" altLang="ko-Kore-KR" sz="1800" b="1" i="1">
                                <a:latin typeface="Cambria Math" panose="02040503050406030204" pitchFamily="18" charset="0"/>
                              </a:rPr>
                              <m:t>𝒘</m:t>
                            </m:r>
                          </m:sub>
                        </m:sSub>
                        <m:r>
                          <a:rPr lang="en-US" altLang="ko-Kore-KR" sz="1800" i="1">
                            <a:latin typeface="Cambria Math" panose="02040503050406030204" pitchFamily="18" charset="0"/>
                          </a:rPr>
                          <m:t>(</m:t>
                        </m:r>
                        <m:sSub>
                          <m:sSubPr>
                            <m:ctrlPr>
                              <a:rPr lang="en-US" altLang="ko-KR" sz="1800" i="1">
                                <a:latin typeface="Cambria Math" panose="02040503050406030204" pitchFamily="18" charset="0"/>
                              </a:rPr>
                            </m:ctrlPr>
                          </m:sSubPr>
                          <m:e>
                            <m:r>
                              <m:rPr>
                                <m:sty m:val="p"/>
                              </m:rPr>
                              <a:rPr lang="en-US" altLang="ko-KR" sz="1800" b="0" i="1">
                                <a:latin typeface="Cambria Math" panose="02040503050406030204" pitchFamily="18" charset="0"/>
                              </a:rPr>
                              <m:t>x</m:t>
                            </m:r>
                          </m:e>
                          <m:sub>
                            <m:r>
                              <a:rPr lang="en-US" altLang="ko-KR" sz="1800" b="0" i="1">
                                <a:latin typeface="Cambria Math" panose="02040503050406030204" pitchFamily="18" charset="0"/>
                              </a:rPr>
                              <m:t>𝑗</m:t>
                            </m:r>
                          </m:sub>
                        </m:sSub>
                        <m:r>
                          <m:rPr>
                            <m:nor/>
                          </m:rPr>
                          <a:rPr lang="en-US" altLang="ko-Kore-KR" sz="1800" dirty="0"/>
                          <m:t>)</m:t>
                        </m:r>
                        <m:r>
                          <a:rPr lang="en-US" altLang="ko-Kore-KR" sz="1800" b="0" i="1" dirty="0" smtClean="0">
                            <a:latin typeface="Cambria Math" panose="02040503050406030204" pitchFamily="18" charset="0"/>
                          </a:rPr>
                          <m:t>)</m:t>
                        </m:r>
                      </m:e>
                    </m:nary>
                    <m:r>
                      <a:rPr lang="en-US" altLang="ko-Kore-KR" sz="1800" b="0" i="1" smtClean="0">
                        <a:latin typeface="Cambria Math" panose="02040503050406030204" pitchFamily="18" charset="0"/>
                      </a:rPr>
                      <m:t>=</m:t>
                    </m:r>
                    <m:nary>
                      <m:naryPr>
                        <m:chr m:val="∑"/>
                        <m:ctrlPr>
                          <a:rPr lang="en-US" altLang="ko-Kore-KR" sz="1800" i="1" smtClean="0">
                            <a:latin typeface="Cambria Math" panose="02040503050406030204" pitchFamily="18" charset="0"/>
                          </a:rPr>
                        </m:ctrlPr>
                      </m:naryPr>
                      <m:sub>
                        <m:r>
                          <m:rPr>
                            <m:brk m:alnAt="23"/>
                          </m:rPr>
                          <a:rPr lang="en-US" altLang="ko-Kore-KR" sz="1800" i="1">
                            <a:latin typeface="Cambria Math" panose="02040503050406030204" pitchFamily="18" charset="0"/>
                          </a:rPr>
                          <m:t>𝑗</m:t>
                        </m:r>
                        <m:r>
                          <a:rPr lang="en-US" altLang="ko-Kore-KR" sz="1800" i="1">
                            <a:latin typeface="Cambria Math" panose="02040503050406030204" pitchFamily="18" charset="0"/>
                          </a:rPr>
                          <m:t>=1</m:t>
                        </m:r>
                      </m:sub>
                      <m:sup>
                        <m:r>
                          <a:rPr lang="en-US" altLang="ko-Kore-KR" sz="1800" i="1">
                            <a:latin typeface="Cambria Math" panose="02040503050406030204" pitchFamily="18" charset="0"/>
                          </a:rPr>
                          <m:t>𝑁</m:t>
                        </m:r>
                      </m:sup>
                      <m:e>
                        <m:sSup>
                          <m:sSupPr>
                            <m:ctrlPr>
                              <a:rPr lang="en-US" altLang="ko-Kore-KR" sz="1800" i="1" smtClean="0">
                                <a:latin typeface="Cambria Math" panose="02040503050406030204" pitchFamily="18" charset="0"/>
                              </a:rPr>
                            </m:ctrlPr>
                          </m:sSupPr>
                          <m:e>
                            <m:r>
                              <a:rPr lang="en-US" altLang="ko-Kore-KR" sz="1800" i="1">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𝑦</m:t>
                                </m:r>
                              </m:e>
                              <m:sub>
                                <m:r>
                                  <a:rPr lang="en-US" altLang="ko-Kore-KR" sz="1800" i="1">
                                    <a:latin typeface="Cambria Math" panose="02040503050406030204" pitchFamily="18" charset="0"/>
                                  </a:rPr>
                                  <m:t>𝑗</m:t>
                                </m:r>
                              </m:sub>
                            </m:sSub>
                            <m:r>
                              <a:rPr lang="en-US" altLang="ko-Kore-KR" sz="1800" i="1">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h</m:t>
                                </m:r>
                              </m:e>
                              <m:sub>
                                <m:r>
                                  <a:rPr lang="en-US" altLang="ko-Kore-KR" sz="1800" b="1" i="1">
                                    <a:latin typeface="Cambria Math" panose="02040503050406030204" pitchFamily="18" charset="0"/>
                                  </a:rPr>
                                  <m:t>𝒘</m:t>
                                </m:r>
                              </m:sub>
                            </m:sSub>
                            <m:d>
                              <m:dPr>
                                <m:ctrlPr>
                                  <a:rPr lang="en-US" altLang="ko-Kore-KR" sz="1800" i="1">
                                    <a:latin typeface="Cambria Math" panose="02040503050406030204" pitchFamily="18" charset="0"/>
                                  </a:rPr>
                                </m:ctrlPr>
                              </m:dPr>
                              <m:e>
                                <m:sSub>
                                  <m:sSubPr>
                                    <m:ctrlPr>
                                      <a:rPr lang="en-US" altLang="ko-KR" sz="1800" i="1">
                                        <a:latin typeface="Cambria Math" panose="02040503050406030204" pitchFamily="18" charset="0"/>
                                      </a:rPr>
                                    </m:ctrlPr>
                                  </m:sSubPr>
                                  <m:e>
                                    <m:r>
                                      <m:rPr>
                                        <m:sty m:val="p"/>
                                      </m:rPr>
                                      <a:rPr lang="en-US" altLang="ko-KR" sz="1800" i="1">
                                        <a:latin typeface="Cambria Math" panose="02040503050406030204" pitchFamily="18" charset="0"/>
                                      </a:rPr>
                                      <m:t>x</m:t>
                                    </m:r>
                                  </m:e>
                                  <m:sub>
                                    <m:r>
                                      <a:rPr lang="en-US" altLang="ko-KR" sz="1800" i="1">
                                        <a:latin typeface="Cambria Math" panose="02040503050406030204" pitchFamily="18" charset="0"/>
                                      </a:rPr>
                                      <m:t>𝑗</m:t>
                                    </m:r>
                                  </m:sub>
                                </m:sSub>
                              </m:e>
                            </m:d>
                            <m:r>
                              <a:rPr lang="en-US" altLang="ko-KR" sz="1800" b="0" i="1" smtClean="0">
                                <a:latin typeface="Cambria Math" panose="02040503050406030204" pitchFamily="18" charset="0"/>
                              </a:rPr>
                              <m:t>)</m:t>
                            </m:r>
                          </m:e>
                          <m:sup>
                            <m:r>
                              <a:rPr lang="en-US" altLang="ko-Kore-KR" sz="1800" b="0" i="1" smtClean="0">
                                <a:latin typeface="Cambria Math" panose="02040503050406030204" pitchFamily="18" charset="0"/>
                              </a:rPr>
                              <m:t>2</m:t>
                            </m:r>
                          </m:sup>
                        </m:sSup>
                      </m:e>
                    </m:nary>
                    <m:r>
                      <a:rPr lang="en-US" altLang="ko-Kore-KR" sz="1800" b="0" i="1" dirty="0" smtClean="0">
                        <a:latin typeface="Cambria Math" panose="02040503050406030204" pitchFamily="18" charset="0"/>
                      </a:rPr>
                      <m:t>=</m:t>
                    </m:r>
                    <m:nary>
                      <m:naryPr>
                        <m:chr m:val="∑"/>
                        <m:ctrlPr>
                          <a:rPr lang="en-US" altLang="ko-Kore-KR" sz="1800" i="1">
                            <a:latin typeface="Cambria Math" panose="02040503050406030204" pitchFamily="18" charset="0"/>
                          </a:rPr>
                        </m:ctrlPr>
                      </m:naryPr>
                      <m:sub>
                        <m:r>
                          <m:rPr>
                            <m:brk m:alnAt="23"/>
                          </m:rPr>
                          <a:rPr lang="en-US" altLang="ko-Kore-KR" sz="1800" i="1">
                            <a:latin typeface="Cambria Math" panose="02040503050406030204" pitchFamily="18" charset="0"/>
                          </a:rPr>
                          <m:t>𝑗</m:t>
                        </m:r>
                        <m:r>
                          <a:rPr lang="en-US" altLang="ko-Kore-KR" sz="1800" i="1">
                            <a:latin typeface="Cambria Math" panose="02040503050406030204" pitchFamily="18" charset="0"/>
                          </a:rPr>
                          <m:t>=1</m:t>
                        </m:r>
                      </m:sub>
                      <m:sup>
                        <m:r>
                          <a:rPr lang="en-US" altLang="ko-Kore-KR" sz="1800" i="1">
                            <a:latin typeface="Cambria Math" panose="02040503050406030204" pitchFamily="18" charset="0"/>
                          </a:rPr>
                          <m:t>𝑁</m:t>
                        </m:r>
                      </m:sup>
                      <m:e>
                        <m:sSup>
                          <m:sSupPr>
                            <m:ctrlPr>
                              <a:rPr lang="en-US" altLang="ko-Kore-KR" sz="1800" i="1">
                                <a:latin typeface="Cambria Math" panose="02040503050406030204" pitchFamily="18" charset="0"/>
                              </a:rPr>
                            </m:ctrlPr>
                          </m:sSupPr>
                          <m:e>
                            <m:r>
                              <a:rPr lang="en-US" altLang="ko-Kore-KR" sz="1800" i="1">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𝑦</m:t>
                                </m:r>
                              </m:e>
                              <m:sub>
                                <m:r>
                                  <a:rPr lang="en-US" altLang="ko-Kore-KR" sz="1800" i="1">
                                    <a:latin typeface="Cambria Math" panose="02040503050406030204" pitchFamily="18" charset="0"/>
                                  </a:rPr>
                                  <m:t>𝑗</m:t>
                                </m:r>
                              </m:sub>
                            </m:sSub>
                            <m:r>
                              <a:rPr lang="en-US" altLang="ko-Kore-KR" sz="1800" i="1">
                                <a:latin typeface="Cambria Math" panose="02040503050406030204" pitchFamily="18" charset="0"/>
                              </a:rPr>
                              <m:t>−</m:t>
                            </m:r>
                            <m:r>
                              <a:rPr lang="en-US" altLang="ko-Kore-KR" sz="1800" b="0" i="1" smtClean="0">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b="0" i="1" smtClean="0">
                                    <a:latin typeface="Cambria Math" panose="02040503050406030204" pitchFamily="18" charset="0"/>
                                  </a:rPr>
                                  <m:t>𝑤</m:t>
                                </m:r>
                              </m:e>
                              <m:sub>
                                <m:r>
                                  <a:rPr lang="en-US" altLang="ko-Kore-KR" sz="1800" b="0" i="1" smtClean="0">
                                    <a:latin typeface="Cambria Math" panose="02040503050406030204" pitchFamily="18" charset="0"/>
                                  </a:rPr>
                                  <m:t>1</m:t>
                                </m:r>
                              </m:sub>
                            </m:sSub>
                            <m:sSub>
                              <m:sSubPr>
                                <m:ctrlPr>
                                  <a:rPr lang="en-US" altLang="ko-KR" sz="1800" i="1">
                                    <a:latin typeface="Cambria Math" panose="02040503050406030204" pitchFamily="18" charset="0"/>
                                  </a:rPr>
                                </m:ctrlPr>
                              </m:sSubPr>
                              <m:e>
                                <m:r>
                                  <m:rPr>
                                    <m:sty m:val="p"/>
                                  </m:rPr>
                                  <a:rPr lang="en-US" altLang="ko-KR" sz="1800" i="1">
                                    <a:latin typeface="Cambria Math" panose="02040503050406030204" pitchFamily="18" charset="0"/>
                                  </a:rPr>
                                  <m:t>x</m:t>
                                </m:r>
                              </m:e>
                              <m:sub>
                                <m:r>
                                  <a:rPr lang="en-US" altLang="ko-KR" sz="1800" i="1">
                                    <a:latin typeface="Cambria Math" panose="02040503050406030204" pitchFamily="18" charset="0"/>
                                  </a:rPr>
                                  <m:t>𝑗</m:t>
                                </m:r>
                              </m:sub>
                            </m:sSub>
                            <m:r>
                              <a:rPr lang="en-US" altLang="ko-KR" sz="1800" b="0" i="1" smtClean="0">
                                <a:latin typeface="Cambria Math" panose="02040503050406030204" pitchFamily="18" charset="0"/>
                              </a:rPr>
                              <m:t>+</m:t>
                            </m:r>
                            <m:sSub>
                              <m:sSubPr>
                                <m:ctrlPr>
                                  <a:rPr lang="en-US" altLang="ko-Kore-KR" sz="1800" i="1">
                                    <a:latin typeface="Cambria Math" panose="02040503050406030204" pitchFamily="18" charset="0"/>
                                  </a:rPr>
                                </m:ctrlPr>
                              </m:sSubPr>
                              <m:e>
                                <m:r>
                                  <a:rPr lang="en-US" altLang="ko-Kore-KR" sz="1800" i="1">
                                    <a:latin typeface="Cambria Math" panose="02040503050406030204" pitchFamily="18" charset="0"/>
                                  </a:rPr>
                                  <m:t>𝑤</m:t>
                                </m:r>
                              </m:e>
                              <m:sub>
                                <m:r>
                                  <a:rPr lang="en-US" altLang="ko-Kore-KR" sz="1800" b="0" i="1" smtClean="0">
                                    <a:latin typeface="Cambria Math" panose="02040503050406030204" pitchFamily="18" charset="0"/>
                                  </a:rPr>
                                  <m:t>0</m:t>
                                </m:r>
                              </m:sub>
                            </m:sSub>
                            <m:r>
                              <a:rPr lang="en-US" altLang="ko-Kore-KR" sz="1800" b="0" i="1" smtClean="0">
                                <a:latin typeface="Cambria Math" panose="02040503050406030204" pitchFamily="18" charset="0"/>
                              </a:rPr>
                              <m:t>)</m:t>
                            </m:r>
                            <m:r>
                              <a:rPr lang="en-US" altLang="ko-KR" sz="1800" i="1">
                                <a:latin typeface="Cambria Math" panose="02040503050406030204" pitchFamily="18" charset="0"/>
                              </a:rPr>
                              <m:t>)</m:t>
                            </m:r>
                          </m:e>
                          <m:sup>
                            <m:r>
                              <a:rPr lang="en-US" altLang="ko-Kore-KR" sz="1800" i="1">
                                <a:latin typeface="Cambria Math" panose="02040503050406030204" pitchFamily="18" charset="0"/>
                              </a:rPr>
                              <m:t>2</m:t>
                            </m:r>
                          </m:sup>
                        </m:sSup>
                      </m:e>
                    </m:nary>
                  </m:oMath>
                </a14:m>
                <a:endParaRPr lang="en-US" altLang="ko-Kore-KR" sz="1800" dirty="0"/>
              </a:p>
              <a:p>
                <a:pPr lvl="1">
                  <a:lnSpc>
                    <a:spcPct val="150000"/>
                  </a:lnSpc>
                  <a:buFont typeface="Wingdings" pitchFamily="2" charset="2"/>
                  <a:buChar char="§"/>
                </a:pPr>
                <a:endParaRPr lang="en-US" altLang="ko-Kore-KR" sz="1800" b="1" dirty="0"/>
              </a:p>
              <a:p>
                <a:pPr lvl="1">
                  <a:lnSpc>
                    <a:spcPct val="100000"/>
                  </a:lnSpc>
                  <a:buFont typeface="Wingdings" pitchFamily="2" charset="2"/>
                  <a:buChar char="§"/>
                </a:pPr>
                <a:endParaRPr lang="en-US" altLang="ko-Kore-KR" b="1" dirty="0"/>
              </a:p>
              <a:p>
                <a:pPr lvl="1">
                  <a:lnSpc>
                    <a:spcPct val="100000"/>
                  </a:lnSpc>
                  <a:buFont typeface="Wingdings" pitchFamily="2" charset="2"/>
                  <a:buChar char="§"/>
                </a:pPr>
                <a:endParaRPr lang="en-US" altLang="ko-Kore-KR" b="1"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556720" cy="4176464"/>
              </a:xfrm>
              <a:blipFill>
                <a:blip r:embed="rId2"/>
                <a:stretch>
                  <a:fillRect l="-593" t="-606" b="-14545"/>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2E183EE9-A9F6-5CA7-5159-12F244C816A7}"/>
                  </a:ext>
                </a:extLst>
              </p:cNvPr>
              <p:cNvSpPr/>
              <p:nvPr/>
            </p:nvSpPr>
            <p:spPr>
              <a:xfrm>
                <a:off x="1043608" y="1347614"/>
                <a:ext cx="7056784"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𝐻</m:t>
                      </m:r>
                      <m:d>
                        <m:dPr>
                          <m:ctrlPr>
                            <a:rPr lang="en-US" altLang="ko-KR" i="1">
                              <a:latin typeface="Cambria Math" panose="02040503050406030204" pitchFamily="18" charset="0"/>
                            </a:rPr>
                          </m:ctrlPr>
                        </m:dPr>
                        <m:e>
                          <m:r>
                            <a:rPr lang="en-US" altLang="ko-KR" i="1">
                              <a:latin typeface="Cambria Math" panose="02040503050406030204" pitchFamily="18" charset="0"/>
                            </a:rPr>
                            <m:t>𝑉</m:t>
                          </m:r>
                        </m:e>
                      </m:d>
                      <m:r>
                        <a:rPr lang="en-US" altLang="ko-KR" i="1">
                          <a:latin typeface="Cambria Math" panose="02040503050406030204" pitchFamily="18" charset="0"/>
                        </a:rPr>
                        <m:t>=</m:t>
                      </m:r>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r>
                            <a:rPr lang="en-US" altLang="ko-KR" i="1">
                              <a:latin typeface="Cambria Math" panose="02040503050406030204" pitchFamily="18" charset="0"/>
                            </a:rPr>
                            <m:t>𝑃</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𝑣</m:t>
                                  </m:r>
                                </m:e>
                                <m:sub>
                                  <m:r>
                                    <a:rPr lang="en-US" altLang="ko-KR" i="1">
                                      <a:latin typeface="Cambria Math" panose="02040503050406030204" pitchFamily="18" charset="0"/>
                                    </a:rPr>
                                    <m:t>𝑘</m:t>
                                  </m:r>
                                </m:sub>
                              </m:sSub>
                            </m:e>
                          </m:d>
                          <m:sSub>
                            <m:sSubPr>
                              <m:ctrlPr>
                                <a:rPr lang="en-US" altLang="ko-KR" i="1">
                                  <a:latin typeface="Cambria Math" panose="02040503050406030204" pitchFamily="18" charset="0"/>
                                </a:rPr>
                              </m:ctrlPr>
                            </m:sSubPr>
                            <m:e>
                              <m:r>
                                <m:rPr>
                                  <m:nor/>
                                </m:rPr>
                                <a:rPr lang="en-US" altLang="ko-KR">
                                  <a:latin typeface="Cambria Math" panose="02040503050406030204" pitchFamily="18" charset="0"/>
                                </a:rPr>
                                <m:t>log</m:t>
                              </m:r>
                            </m:e>
                            <m:sub>
                              <m:r>
                                <a:rPr lang="en-US" altLang="ko-KR" i="1">
                                  <a:latin typeface="Cambria Math" panose="02040503050406030204" pitchFamily="18" charset="0"/>
                                </a:rPr>
                                <m:t>2</m:t>
                              </m:r>
                            </m:sub>
                          </m:sSub>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𝑃</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𝑣</m:t>
                                  </m:r>
                                </m:e>
                                <m:sub>
                                  <m:r>
                                    <a:rPr lang="en-US" altLang="ko-KR" i="1">
                                      <a:latin typeface="Cambria Math" panose="02040503050406030204" pitchFamily="18" charset="0"/>
                                    </a:rPr>
                                    <m:t>𝑘</m:t>
                                  </m:r>
                                </m:sub>
                              </m:sSub>
                              <m:r>
                                <a:rPr lang="en-US" altLang="ko-KR" i="1">
                                  <a:latin typeface="Cambria Math" panose="02040503050406030204" pitchFamily="18" charset="0"/>
                                </a:rPr>
                                <m:t>)</m:t>
                              </m:r>
                            </m:den>
                          </m:f>
                        </m:e>
                      </m:nary>
                      <m:r>
                        <a:rPr lang="en-US" altLang="ko-KR" i="1">
                          <a:latin typeface="Cambria Math" panose="02040503050406030204" pitchFamily="18" charset="0"/>
                        </a:rPr>
                        <m:t>=</m:t>
                      </m:r>
                      <m:r>
                        <a:rPr lang="en-US" altLang="ko-KR" i="1" smtClean="0">
                          <a:solidFill>
                            <a:schemeClr val="tx1"/>
                          </a:solidFill>
                          <a:latin typeface="Cambria Math" panose="02040503050406030204" pitchFamily="18" charset="0"/>
                        </a:rPr>
                        <m:t>−</m:t>
                      </m:r>
                      <m:nary>
                        <m:naryPr>
                          <m:chr m:val="∑"/>
                          <m:supHide m:val="on"/>
                          <m:ctrlPr>
                            <a:rPr lang="en-US" altLang="ko-KR" i="1">
                              <a:solidFill>
                                <a:schemeClr val="tx1"/>
                              </a:solidFill>
                              <a:latin typeface="Cambria Math" panose="02040503050406030204" pitchFamily="18" charset="0"/>
                            </a:rPr>
                          </m:ctrlPr>
                        </m:naryPr>
                        <m:sub>
                          <m:r>
                            <a:rPr lang="en-US" altLang="ko-KR" i="1">
                              <a:solidFill>
                                <a:schemeClr val="tx1"/>
                              </a:solidFill>
                              <a:latin typeface="Cambria Math" panose="02040503050406030204" pitchFamily="18" charset="0"/>
                            </a:rPr>
                            <m:t>𝑘</m:t>
                          </m:r>
                        </m:sub>
                        <m:sup/>
                        <m:e>
                          <m:r>
                            <a:rPr lang="en-US" altLang="ko-KR" i="1">
                              <a:solidFill>
                                <a:schemeClr val="tx1"/>
                              </a:solidFill>
                              <a:latin typeface="Cambria Math" panose="02040503050406030204" pitchFamily="18" charset="0"/>
                            </a:rPr>
                            <m:t>𝑃</m:t>
                          </m:r>
                          <m:d>
                            <m:dPr>
                              <m:ctrlPr>
                                <a:rPr lang="en-US" altLang="ko-KR" i="1">
                                  <a:solidFill>
                                    <a:schemeClr val="tx1"/>
                                  </a:solidFill>
                                  <a:latin typeface="Cambria Math" panose="02040503050406030204" pitchFamily="18" charset="0"/>
                                </a:rPr>
                              </m:ctrlPr>
                            </m:dPr>
                            <m:e>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𝑣</m:t>
                                  </m:r>
                                </m:e>
                                <m:sub>
                                  <m:r>
                                    <a:rPr lang="en-US" altLang="ko-KR" i="1">
                                      <a:solidFill>
                                        <a:schemeClr val="tx1"/>
                                      </a:solidFill>
                                      <a:latin typeface="Cambria Math" panose="02040503050406030204" pitchFamily="18" charset="0"/>
                                    </a:rPr>
                                    <m:t>𝑘</m:t>
                                  </m:r>
                                </m:sub>
                              </m:sSub>
                            </m:e>
                          </m:d>
                          <m:sSub>
                            <m:sSubPr>
                              <m:ctrlPr>
                                <a:rPr lang="en-US" altLang="ko-KR" i="1">
                                  <a:solidFill>
                                    <a:schemeClr val="tx1"/>
                                  </a:solidFill>
                                  <a:latin typeface="Cambria Math" panose="02040503050406030204" pitchFamily="18" charset="0"/>
                                </a:rPr>
                              </m:ctrlPr>
                            </m:sSubPr>
                            <m:e>
                              <m:r>
                                <m:rPr>
                                  <m:nor/>
                                </m:rPr>
                                <a:rPr lang="en-US" altLang="ko-KR">
                                  <a:solidFill>
                                    <a:schemeClr val="tx1"/>
                                  </a:solidFill>
                                  <a:latin typeface="Cambria Math" panose="02040503050406030204" pitchFamily="18" charset="0"/>
                                </a:rPr>
                                <m:t>log</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𝑃</m:t>
                          </m:r>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𝑣</m:t>
                              </m:r>
                            </m:e>
                            <m:sub>
                              <m:r>
                                <a:rPr lang="en-US" altLang="ko-KR" i="1">
                                  <a:solidFill>
                                    <a:schemeClr val="tx1"/>
                                  </a:solidFill>
                                  <a:latin typeface="Cambria Math" panose="02040503050406030204" pitchFamily="18" charset="0"/>
                                </a:rPr>
                                <m:t>𝑘</m:t>
                              </m:r>
                            </m:sub>
                          </m:sSub>
                          <m:r>
                            <a:rPr lang="en-US" altLang="ko-KR" i="1">
                              <a:solidFill>
                                <a:schemeClr val="tx1"/>
                              </a:solidFill>
                              <a:latin typeface="Cambria Math" panose="02040503050406030204" pitchFamily="18" charset="0"/>
                            </a:rPr>
                            <m:t>)</m:t>
                          </m:r>
                        </m:e>
                      </m:nary>
                    </m:oMath>
                  </m:oMathPara>
                </a14:m>
                <a:endParaRPr lang="ko-KR" altLang="en-US" dirty="0"/>
              </a:p>
            </p:txBody>
          </p:sp>
        </mc:Choice>
        <mc:Fallback xmlns="">
          <p:sp>
            <p:nvSpPr>
              <p:cNvPr id="6" name="직사각형 5">
                <a:extLst>
                  <a:ext uri="{FF2B5EF4-FFF2-40B4-BE49-F238E27FC236}">
                    <a16:creationId xmlns:a16="http://schemas.microsoft.com/office/drawing/2014/main" id="{2E183EE9-A9F6-5CA7-5159-12F244C816A7}"/>
                  </a:ext>
                </a:extLst>
              </p:cNvPr>
              <p:cNvSpPr>
                <a:spLocks noRot="1" noChangeAspect="1" noMove="1" noResize="1" noEditPoints="1" noAdjustHandles="1" noChangeArrowheads="1" noChangeShapeType="1" noTextEdit="1"/>
              </p:cNvSpPr>
              <p:nvPr/>
            </p:nvSpPr>
            <p:spPr>
              <a:xfrm>
                <a:off x="1043608" y="1347614"/>
                <a:ext cx="7056784" cy="764505"/>
              </a:xfrm>
              <a:prstGeom prst="rect">
                <a:avLst/>
              </a:prstGeom>
              <a:blipFill>
                <a:blip r:embed="rId3"/>
                <a:stretch>
                  <a:fillRect t="-122951" b="-168852"/>
                </a:stretch>
              </a:blipFill>
            </p:spPr>
            <p:txBody>
              <a:bodyPr/>
              <a:lstStyle/>
              <a:p>
                <a:r>
                  <a:rPr lang="ko-Kore-KR" altLang="en-US">
                    <a:noFill/>
                  </a:rPr>
                  <a:t> </a:t>
                </a:r>
              </a:p>
            </p:txBody>
          </p:sp>
        </mc:Fallback>
      </mc:AlternateContent>
      <p:pic>
        <p:nvPicPr>
          <p:cNvPr id="14" name="그림 13">
            <a:extLst>
              <a:ext uri="{FF2B5EF4-FFF2-40B4-BE49-F238E27FC236}">
                <a16:creationId xmlns:a16="http://schemas.microsoft.com/office/drawing/2014/main" id="{DD77338D-E5BC-2F58-AC93-238242B51EA2}"/>
              </a:ext>
            </a:extLst>
          </p:cNvPr>
          <p:cNvPicPr>
            <a:picLocks noChangeAspect="1"/>
          </p:cNvPicPr>
          <p:nvPr/>
        </p:nvPicPr>
        <p:blipFill>
          <a:blip r:embed="rId4"/>
          <a:stretch>
            <a:fillRect/>
          </a:stretch>
        </p:blipFill>
        <p:spPr>
          <a:xfrm>
            <a:off x="5233123" y="2427734"/>
            <a:ext cx="3515341" cy="1415143"/>
          </a:xfrm>
          <a:prstGeom prst="rect">
            <a:avLst/>
          </a:prstGeom>
          <a:ln>
            <a:solidFill>
              <a:schemeClr val="tx1"/>
            </a:solidFill>
          </a:ln>
        </p:spPr>
      </p:pic>
    </p:spTree>
    <p:extLst>
      <p:ext uri="{BB962C8B-B14F-4D97-AF65-F5344CB8AC3E}">
        <p14:creationId xmlns:p14="http://schemas.microsoft.com/office/powerpoint/2010/main" val="413668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ore-KR" dirty="0"/>
              <a:t>Lecture 15. Machine Learning</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5532384" cy="4176464"/>
          </a:xfrm>
        </p:spPr>
        <p:txBody>
          <a:bodyPr/>
          <a:lstStyle/>
          <a:p>
            <a:pPr>
              <a:lnSpc>
                <a:spcPct val="100000"/>
              </a:lnSpc>
              <a:buFont typeface="Wingdings" pitchFamily="2" charset="2"/>
              <a:buChar char="Ø"/>
            </a:pPr>
            <a:r>
              <a:rPr lang="en-US" altLang="ko-KR" sz="1600" dirty="0"/>
              <a:t>Forms of Learning</a:t>
            </a:r>
          </a:p>
          <a:p>
            <a:pPr lvl="1">
              <a:lnSpc>
                <a:spcPct val="100000"/>
              </a:lnSpc>
              <a:buFont typeface="Wingdings" pitchFamily="2" charset="2"/>
              <a:buChar char="§"/>
            </a:pPr>
            <a:r>
              <a:rPr lang="en-US" altLang="ko-Kore-KR" sz="1100" dirty="0">
                <a:solidFill>
                  <a:srgbClr val="0000FF"/>
                </a:solidFill>
              </a:rPr>
              <a:t>Agent components, Representation and prior knowledge</a:t>
            </a:r>
            <a:endParaRPr lang="en-US" altLang="ko-KR" sz="1100" dirty="0">
              <a:solidFill>
                <a:srgbClr val="0000FF"/>
              </a:solidFill>
            </a:endParaRPr>
          </a:p>
          <a:p>
            <a:pPr>
              <a:lnSpc>
                <a:spcPct val="100000"/>
              </a:lnSpc>
              <a:buFont typeface="Wingdings" pitchFamily="2" charset="2"/>
              <a:buChar char="Ø"/>
            </a:pPr>
            <a:r>
              <a:rPr lang="en-US" altLang="ko-Kore-KR" sz="1600" dirty="0"/>
              <a:t>Supervised Learning  	</a:t>
            </a:r>
          </a:p>
          <a:p>
            <a:pPr lvl="1">
              <a:lnSpc>
                <a:spcPct val="100000"/>
              </a:lnSpc>
              <a:buFont typeface="Wingdings" pitchFamily="2" charset="2"/>
              <a:buChar char="§"/>
            </a:pPr>
            <a:r>
              <a:rPr lang="en-US" altLang="ko-Kore-KR" sz="1200" dirty="0">
                <a:solidFill>
                  <a:srgbClr val="0000FF"/>
                </a:solidFill>
              </a:rPr>
              <a:t>Classification, Regression</a:t>
            </a:r>
          </a:p>
          <a:p>
            <a:pPr>
              <a:lnSpc>
                <a:spcPct val="100000"/>
              </a:lnSpc>
              <a:buFont typeface="Wingdings" pitchFamily="2" charset="2"/>
              <a:buChar char="Ø"/>
            </a:pPr>
            <a:r>
              <a:rPr lang="en-US" altLang="ko-Kore-KR" sz="1600" dirty="0"/>
              <a:t>Learning Decision Trees</a:t>
            </a:r>
          </a:p>
          <a:p>
            <a:pPr lvl="1">
              <a:lnSpc>
                <a:spcPct val="100000"/>
              </a:lnSpc>
              <a:buFont typeface="Wingdings" pitchFamily="2" charset="2"/>
              <a:buChar char="§"/>
            </a:pPr>
            <a:r>
              <a:rPr lang="en-US" altLang="ko-Kore-KR" sz="1200" dirty="0">
                <a:solidFill>
                  <a:srgbClr val="0000FF"/>
                </a:solidFill>
              </a:rPr>
              <a:t>Boolean decision tree, Entropy</a:t>
            </a:r>
          </a:p>
          <a:p>
            <a:pPr lvl="1">
              <a:lnSpc>
                <a:spcPct val="100000"/>
              </a:lnSpc>
              <a:buFont typeface="Wingdings" pitchFamily="2" charset="2"/>
              <a:buChar char="§"/>
            </a:pPr>
            <a:r>
              <a:rPr lang="en-US" altLang="ko-Kore-KR" sz="1200" dirty="0"/>
              <a:t>Information gain</a:t>
            </a:r>
          </a:p>
          <a:p>
            <a:pPr>
              <a:lnSpc>
                <a:spcPct val="100000"/>
              </a:lnSpc>
              <a:buFont typeface="Wingdings" pitchFamily="2" charset="2"/>
              <a:buChar char="Ø"/>
            </a:pPr>
            <a:r>
              <a:rPr lang="en-US" altLang="ko-Kore-KR" sz="1600" dirty="0"/>
              <a:t>The Theory of Learning</a:t>
            </a:r>
          </a:p>
          <a:p>
            <a:pPr lvl="1">
              <a:lnSpc>
                <a:spcPct val="100000"/>
              </a:lnSpc>
              <a:buFont typeface="Wingdings" pitchFamily="2" charset="2"/>
              <a:buChar char="§"/>
            </a:pPr>
            <a:r>
              <a:rPr lang="en-US" altLang="ko-Kore-KR" sz="1200" dirty="0">
                <a:solidFill>
                  <a:srgbClr val="0000FF"/>
                </a:solidFill>
              </a:rPr>
              <a:t>Probably approximately correct </a:t>
            </a:r>
          </a:p>
          <a:p>
            <a:pPr>
              <a:lnSpc>
                <a:spcPct val="100000"/>
              </a:lnSpc>
              <a:buFont typeface="Wingdings" pitchFamily="2" charset="2"/>
              <a:buChar char="Ø"/>
            </a:pPr>
            <a:r>
              <a:rPr lang="en-US" altLang="ko-Kore-KR" sz="1600" dirty="0"/>
              <a:t>Linear Regression and Classification</a:t>
            </a:r>
          </a:p>
          <a:p>
            <a:pPr lvl="1">
              <a:lnSpc>
                <a:spcPct val="100000"/>
              </a:lnSpc>
              <a:buFont typeface="Wingdings" pitchFamily="2" charset="2"/>
              <a:buChar char="§"/>
            </a:pPr>
            <a:r>
              <a:rPr lang="en-US" altLang="ko-Kore-KR" sz="1200" dirty="0">
                <a:solidFill>
                  <a:srgbClr val="0000FF"/>
                </a:solidFill>
              </a:rPr>
              <a:t>Univariate, Multivariable linear regression, Gradient descent</a:t>
            </a:r>
          </a:p>
          <a:p>
            <a:pPr>
              <a:lnSpc>
                <a:spcPct val="100000"/>
              </a:lnSpc>
              <a:buFont typeface="Wingdings" pitchFamily="2" charset="2"/>
              <a:buChar char="Ø"/>
            </a:pPr>
            <a:r>
              <a:rPr lang="en-US" altLang="ko-Kore-KR" sz="1600" dirty="0"/>
              <a:t>Nonparametric Models</a:t>
            </a:r>
          </a:p>
          <a:p>
            <a:pPr lvl="1">
              <a:lnSpc>
                <a:spcPct val="100000"/>
              </a:lnSpc>
              <a:buFont typeface="Wingdings" pitchFamily="2" charset="2"/>
              <a:buChar char="§"/>
            </a:pPr>
            <a:r>
              <a:rPr lang="en-US" altLang="ko-Kore-KR" sz="1200" dirty="0">
                <a:solidFill>
                  <a:srgbClr val="0000FF"/>
                </a:solidFill>
              </a:rPr>
              <a:t>Nearest-neighbor models, SVM</a:t>
            </a:r>
          </a:p>
          <a:p>
            <a:pPr>
              <a:lnSpc>
                <a:spcPct val="100000"/>
              </a:lnSpc>
              <a:buFont typeface="Wingdings" pitchFamily="2" charset="2"/>
              <a:buChar char="Ø"/>
            </a:pPr>
            <a:r>
              <a:rPr lang="en-US" altLang="ko-Kore-KR" sz="1600" dirty="0"/>
              <a:t>Ensemble Learning	</a:t>
            </a:r>
          </a:p>
          <a:p>
            <a:pPr lvl="1">
              <a:lnSpc>
                <a:spcPct val="100000"/>
              </a:lnSpc>
              <a:buFont typeface="Wingdings" pitchFamily="2" charset="2"/>
              <a:buChar char="§"/>
            </a:pPr>
            <a:r>
              <a:rPr lang="en-US" altLang="ko-Kore-KR" sz="1200" dirty="0">
                <a:solidFill>
                  <a:srgbClr val="0000FF"/>
                </a:solidFill>
              </a:rPr>
              <a:t>Bagging, Random forests, Stacking, Boosting</a:t>
            </a:r>
          </a:p>
        </p:txBody>
      </p:sp>
      <p:sp>
        <p:nvSpPr>
          <p:cNvPr id="6" name="Google Shape;45;g116db5ec4ea_0_0">
            <a:extLst>
              <a:ext uri="{FF2B5EF4-FFF2-40B4-BE49-F238E27FC236}">
                <a16:creationId xmlns:a16="http://schemas.microsoft.com/office/drawing/2014/main" id="{501600D4-852D-D0B2-3640-E435265C7309}"/>
              </a:ext>
            </a:extLst>
          </p:cNvPr>
          <p:cNvSpPr txBox="1"/>
          <p:nvPr/>
        </p:nvSpPr>
        <p:spPr>
          <a:xfrm>
            <a:off x="4649603" y="2635820"/>
            <a:ext cx="43080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Times New Roman"/>
                <a:ea typeface="Times New Roman"/>
                <a:cs typeface="Times New Roman"/>
                <a:sym typeface="Times New Roman"/>
              </a:rPr>
              <a:t>&lt;</a:t>
            </a:r>
            <a:r>
              <a:rPr lang="en-US" sz="1000" dirty="0" err="1">
                <a:solidFill>
                  <a:schemeClr val="dk1"/>
                </a:solidFill>
                <a:latin typeface="Times New Roman"/>
                <a:ea typeface="Times New Roman"/>
                <a:cs typeface="Times New Roman"/>
                <a:sym typeface="Times New Roman"/>
              </a:rPr>
              <a:t>출처</a:t>
            </a:r>
            <a:r>
              <a:rPr lang="en-US" sz="1000" dirty="0">
                <a:solidFill>
                  <a:schemeClr val="dk1"/>
                </a:solidFill>
                <a:latin typeface="Times New Roman"/>
                <a:ea typeface="Times New Roman"/>
                <a:cs typeface="Times New Roman"/>
                <a:sym typeface="Times New Roman"/>
              </a:rPr>
              <a:t>&gt; Stuart J. Russell and Peter Norvig (2021). Artificial Intelligence: A Modern Approach (4th Edition). Pearson</a:t>
            </a:r>
            <a:endParaRPr sz="1400" dirty="0"/>
          </a:p>
        </p:txBody>
      </p:sp>
      <p:pic>
        <p:nvPicPr>
          <p:cNvPr id="7" name="그림 6">
            <a:extLst>
              <a:ext uri="{FF2B5EF4-FFF2-40B4-BE49-F238E27FC236}">
                <a16:creationId xmlns:a16="http://schemas.microsoft.com/office/drawing/2014/main" id="{6A14A3E8-54E5-0DD3-DE56-B5F56492A83F}"/>
              </a:ext>
            </a:extLst>
          </p:cNvPr>
          <p:cNvPicPr>
            <a:picLocks noChangeAspect="1"/>
          </p:cNvPicPr>
          <p:nvPr/>
        </p:nvPicPr>
        <p:blipFill rotWithShape="1">
          <a:blip r:embed="rId2"/>
          <a:srcRect l="3282" t="6929" r="4187" b="36913"/>
          <a:stretch/>
        </p:blipFill>
        <p:spPr>
          <a:xfrm>
            <a:off x="4924746" y="3035889"/>
            <a:ext cx="4157642" cy="1624093"/>
          </a:xfrm>
          <a:prstGeom prst="rect">
            <a:avLst/>
          </a:prstGeom>
        </p:spPr>
      </p:pic>
      <p:pic>
        <p:nvPicPr>
          <p:cNvPr id="8" name="그림 7">
            <a:extLst>
              <a:ext uri="{FF2B5EF4-FFF2-40B4-BE49-F238E27FC236}">
                <a16:creationId xmlns:a16="http://schemas.microsoft.com/office/drawing/2014/main" id="{99E60E21-79A5-1C84-4523-F741C60558BB}"/>
              </a:ext>
            </a:extLst>
          </p:cNvPr>
          <p:cNvPicPr>
            <a:picLocks noChangeAspect="1"/>
          </p:cNvPicPr>
          <p:nvPr/>
        </p:nvPicPr>
        <p:blipFill rotWithShape="1">
          <a:blip r:embed="rId3"/>
          <a:srcRect t="5886" b="23485"/>
          <a:stretch/>
        </p:blipFill>
        <p:spPr>
          <a:xfrm>
            <a:off x="4499992" y="705538"/>
            <a:ext cx="4378309" cy="1905518"/>
          </a:xfrm>
          <a:prstGeom prst="rect">
            <a:avLst/>
          </a:prstGeom>
        </p:spPr>
      </p:pic>
    </p:spTree>
    <p:extLst>
      <p:ext uri="{BB962C8B-B14F-4D97-AF65-F5344CB8AC3E}">
        <p14:creationId xmlns:p14="http://schemas.microsoft.com/office/powerpoint/2010/main" val="3172825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0F65-B028-49CF-8C45-508DDA9871AE}"/>
              </a:ext>
            </a:extLst>
          </p:cNvPr>
          <p:cNvSpPr>
            <a:spLocks noGrp="1"/>
          </p:cNvSpPr>
          <p:nvPr>
            <p:ph type="title"/>
          </p:nvPr>
        </p:nvSpPr>
        <p:spPr/>
        <p:txBody>
          <a:bodyPr/>
          <a:lstStyle/>
          <a:p>
            <a:r>
              <a:rPr lang="en-US" dirty="0">
                <a:ea typeface="나눔바른고딕" panose="020B0603020101020101" pitchFamily="34" charset="-127"/>
              </a:rPr>
              <a:t>Outline (Lecture 15)</a:t>
            </a:r>
          </a:p>
        </p:txBody>
      </p:sp>
      <p:sp>
        <p:nvSpPr>
          <p:cNvPr id="10" name="Google Shape;94;p6">
            <a:extLst>
              <a:ext uri="{FF2B5EF4-FFF2-40B4-BE49-F238E27FC236}">
                <a16:creationId xmlns:a16="http://schemas.microsoft.com/office/drawing/2014/main" id="{CC414D89-11B4-DC44-9617-B1FA26C0A2B3}"/>
              </a:ext>
            </a:extLst>
          </p:cNvPr>
          <p:cNvSpPr/>
          <p:nvPr/>
        </p:nvSpPr>
        <p:spPr>
          <a:xfrm>
            <a:off x="743344" y="900212"/>
            <a:ext cx="7657312" cy="3831778"/>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r>
              <a:rPr lang="en-US" altLang="ko-KR" dirty="0">
                <a:solidFill>
                  <a:srgbClr val="000000"/>
                </a:solidFill>
                <a:latin typeface="Times New Roman"/>
                <a:ea typeface="Times New Roman"/>
                <a:cs typeface="Times New Roman"/>
                <a:sym typeface="Times New Roman"/>
              </a:rPr>
              <a:t>15</a:t>
            </a:r>
            <a:r>
              <a:rPr lang="en-US" dirty="0">
                <a:solidFill>
                  <a:srgbClr val="000000"/>
                </a:solidFill>
                <a:latin typeface="Times New Roman"/>
                <a:ea typeface="Times New Roman"/>
                <a:cs typeface="Times New Roman"/>
                <a:sym typeface="Times New Roman"/>
              </a:rPr>
              <a:t>.1 Forms of Learning  </a:t>
            </a:r>
            <a:r>
              <a:rPr lang="en-US" altLang="ko-KR" dirty="0">
                <a:solidFill>
                  <a:srgbClr val="000000"/>
                </a:solidFill>
                <a:latin typeface="Times New Roman"/>
                <a:ea typeface="Times New Roman"/>
                <a:cs typeface="Times New Roman"/>
                <a:sym typeface="Times New Roman"/>
              </a:rPr>
              <a:t>……………………………………….</a:t>
            </a:r>
            <a:endParaRPr sz="1400" dirty="0"/>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15.2 Supervised Learning  </a:t>
            </a:r>
            <a:r>
              <a:rPr lang="en-US" altLang="ko-KR" dirty="0">
                <a:solidFill>
                  <a:srgbClr val="000000"/>
                </a:solidFill>
                <a:latin typeface="Times New Roman"/>
                <a:ea typeface="Times New Roman"/>
                <a:cs typeface="Times New Roman"/>
                <a:sym typeface="Times New Roman"/>
              </a:rPr>
              <a:t>……………………………………..</a:t>
            </a:r>
            <a:endParaRPr sz="1400" dirty="0"/>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15.3 Learning Decision Trees .</a:t>
            </a:r>
            <a:r>
              <a:rPr lang="en-US" altLang="ko-KR" dirty="0">
                <a:solidFill>
                  <a:srgbClr val="000000"/>
                </a:solidFill>
                <a:latin typeface="Times New Roman"/>
                <a:ea typeface="Times New Roman"/>
                <a:cs typeface="Times New Roman"/>
                <a:sym typeface="Times New Roman"/>
              </a:rPr>
              <a:t>……………................................</a:t>
            </a:r>
            <a:endParaRPr sz="1400" dirty="0"/>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15.4 The Theory of Learning   </a:t>
            </a:r>
            <a:r>
              <a:rPr lang="en-US" altLang="ko-KR" dirty="0">
                <a:solidFill>
                  <a:srgbClr val="000000"/>
                </a:solidFill>
                <a:latin typeface="Times New Roman"/>
                <a:ea typeface="Times New Roman"/>
                <a:cs typeface="Times New Roman"/>
                <a:sym typeface="Times New Roman"/>
              </a:rPr>
              <a:t>………........................................</a:t>
            </a:r>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15.5 Linear Regression and Classification ……</a:t>
            </a:r>
            <a:r>
              <a:rPr lang="en-US" altLang="ko-KR" dirty="0">
                <a:solidFill>
                  <a:srgbClr val="000000"/>
                </a:solidFill>
                <a:latin typeface="Times New Roman"/>
                <a:ea typeface="Times New Roman"/>
                <a:cs typeface="Times New Roman"/>
                <a:sym typeface="Times New Roman"/>
              </a:rPr>
              <a:t>………………..</a:t>
            </a:r>
            <a:endParaRPr lang="en-US" dirty="0">
              <a:solidFill>
                <a:srgbClr val="000000"/>
              </a:solidFill>
              <a:latin typeface="Times New Roman"/>
              <a:ea typeface="Times New Roman"/>
              <a:cs typeface="Times New Roman"/>
              <a:sym typeface="Times New Roman"/>
            </a:endParaRPr>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15.6 Nonparametric Models  ……</a:t>
            </a:r>
            <a:r>
              <a:rPr lang="en-US" altLang="ko-KR" dirty="0">
                <a:solidFill>
                  <a:srgbClr val="000000"/>
                </a:solidFill>
                <a:latin typeface="Times New Roman"/>
                <a:ea typeface="Times New Roman"/>
                <a:cs typeface="Times New Roman"/>
                <a:sym typeface="Times New Roman"/>
              </a:rPr>
              <a:t>……………………………...</a:t>
            </a:r>
            <a:endParaRPr lang="en-US" dirty="0">
              <a:solidFill>
                <a:srgbClr val="000000"/>
              </a:solidFill>
              <a:latin typeface="Times New Roman"/>
              <a:ea typeface="Times New Roman"/>
              <a:cs typeface="Times New Roman"/>
              <a:sym typeface="Times New Roman"/>
            </a:endParaRPr>
          </a:p>
          <a:p>
            <a:pPr marL="457200" marR="0" lvl="0" indent="0" algn="l" rtl="0">
              <a:lnSpc>
                <a:spcPct val="150000"/>
              </a:lnSpc>
              <a:spcBef>
                <a:spcPts val="0"/>
              </a:spcBef>
              <a:spcAft>
                <a:spcPts val="0"/>
              </a:spcAft>
              <a:buNone/>
            </a:pPr>
            <a:r>
              <a:rPr lang="en-US" dirty="0">
                <a:solidFill>
                  <a:srgbClr val="000000"/>
                </a:solidFill>
                <a:latin typeface="Times New Roman"/>
                <a:ea typeface="Times New Roman"/>
                <a:cs typeface="Times New Roman"/>
                <a:sym typeface="Times New Roman"/>
              </a:rPr>
              <a:t>15.7 Ensemble Learning …</a:t>
            </a:r>
            <a:r>
              <a:rPr lang="en-US" altLang="ko-KR" dirty="0">
                <a:solidFill>
                  <a:srgbClr val="000000"/>
                </a:solidFill>
                <a:latin typeface="Times New Roman"/>
                <a:ea typeface="Times New Roman"/>
                <a:cs typeface="Times New Roman"/>
                <a:sym typeface="Times New Roman"/>
              </a:rPr>
              <a:t>……………………………………..</a:t>
            </a:r>
            <a:endParaRPr lang="en-US" dirty="0">
              <a:solidFill>
                <a:srgbClr val="000000"/>
              </a:solidFill>
              <a:latin typeface="Times New Roman"/>
              <a:ea typeface="Times New Roman"/>
              <a:cs typeface="Times New Roman"/>
              <a:sym typeface="Times New Roman"/>
            </a:endParaRPr>
          </a:p>
          <a:p>
            <a:pPr marL="457200" lvl="0">
              <a:lnSpc>
                <a:spcPct val="150000"/>
              </a:lnSpc>
            </a:pPr>
            <a:r>
              <a:rPr lang="en-US" altLang="ko-Kore-KR" dirty="0">
                <a:solidFill>
                  <a:srgbClr val="000000"/>
                </a:solidFill>
                <a:latin typeface="Times New Roman"/>
                <a:ea typeface="Times New Roman"/>
                <a:cs typeface="Times New Roman"/>
                <a:sym typeface="Times New Roman"/>
              </a:rPr>
              <a:t>Summary  ………………………………………………………. </a:t>
            </a:r>
            <a:r>
              <a:rPr lang="en-US" dirty="0">
                <a:solidFill>
                  <a:srgbClr val="000000"/>
                </a:solidFill>
                <a:latin typeface="Times New Roman"/>
                <a:ea typeface="Times New Roman"/>
                <a:cs typeface="Times New Roman"/>
                <a:sym typeface="Times New Roman"/>
              </a:rPr>
              <a:t>		 	</a:t>
            </a:r>
            <a:endParaRPr b="1" dirty="0">
              <a:solidFill>
                <a:srgbClr val="000000"/>
              </a:solidFill>
              <a:latin typeface="Times New Roman"/>
              <a:ea typeface="Times New Roman"/>
              <a:cs typeface="Times New Roman"/>
              <a:sym typeface="Times New Roman"/>
            </a:endParaRPr>
          </a:p>
        </p:txBody>
      </p:sp>
      <p:sp>
        <p:nvSpPr>
          <p:cNvPr id="12" name="Google Shape;100;p6">
            <a:extLst>
              <a:ext uri="{FF2B5EF4-FFF2-40B4-BE49-F238E27FC236}">
                <a16:creationId xmlns:a16="http://schemas.microsoft.com/office/drawing/2014/main" id="{A5519CCD-AEB5-274E-9ACC-098AAA28F8D8}"/>
              </a:ext>
            </a:extLst>
          </p:cNvPr>
          <p:cNvSpPr txBox="1"/>
          <p:nvPr/>
        </p:nvSpPr>
        <p:spPr>
          <a:xfrm>
            <a:off x="7081637" y="916762"/>
            <a:ext cx="576064" cy="424727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dirty="0">
                <a:solidFill>
                  <a:schemeClr val="dk1"/>
                </a:solidFill>
                <a:latin typeface="Times New Roman"/>
                <a:cs typeface="Times New Roman"/>
                <a:sym typeface="Times New Roman"/>
              </a:rPr>
              <a:t>8</a:t>
            </a:r>
            <a:endParaRPr dirty="0"/>
          </a:p>
          <a:p>
            <a:pPr marL="0" marR="0" lvl="0" indent="0" algn="r" rtl="0">
              <a:lnSpc>
                <a:spcPct val="150000"/>
              </a:lnSpc>
              <a:spcBef>
                <a:spcPts val="0"/>
              </a:spcBef>
              <a:spcAft>
                <a:spcPts val="0"/>
              </a:spcAft>
              <a:buNone/>
            </a:pPr>
            <a:r>
              <a:rPr lang="en-US" dirty="0">
                <a:solidFill>
                  <a:schemeClr val="dk1"/>
                </a:solidFill>
                <a:latin typeface="Times New Roman"/>
                <a:ea typeface="Times New Roman"/>
                <a:cs typeface="Times New Roman"/>
                <a:sym typeface="Times New Roman"/>
              </a:rPr>
              <a:t>11</a:t>
            </a:r>
            <a:endParaRPr sz="1400" dirty="0"/>
          </a:p>
          <a:p>
            <a:pPr marL="0" marR="0" lvl="0" indent="0" algn="r" rtl="0">
              <a:lnSpc>
                <a:spcPct val="150000"/>
              </a:lnSpc>
              <a:spcBef>
                <a:spcPts val="0"/>
              </a:spcBef>
              <a:spcAft>
                <a:spcPts val="0"/>
              </a:spcAft>
              <a:buNone/>
            </a:pPr>
            <a:r>
              <a:rPr lang="en-US" dirty="0">
                <a:solidFill>
                  <a:schemeClr val="dk1"/>
                </a:solidFill>
                <a:latin typeface="Times New Roman"/>
                <a:ea typeface="Times New Roman"/>
                <a:cs typeface="Times New Roman"/>
                <a:sym typeface="Times New Roman"/>
              </a:rPr>
              <a:t>16</a:t>
            </a:r>
            <a:endParaRPr sz="1400" dirty="0"/>
          </a:p>
          <a:p>
            <a:pPr marL="0" marR="0" lvl="0" indent="0" algn="r" rtl="0">
              <a:lnSpc>
                <a:spcPct val="150000"/>
              </a:lnSpc>
              <a:spcBef>
                <a:spcPts val="0"/>
              </a:spcBef>
              <a:spcAft>
                <a:spcPts val="0"/>
              </a:spcAft>
              <a:buNone/>
            </a:pPr>
            <a:r>
              <a:rPr lang="en-US" altLang="ko-KR" dirty="0">
                <a:solidFill>
                  <a:schemeClr val="dk1"/>
                </a:solidFill>
                <a:latin typeface="Times New Roman"/>
                <a:cs typeface="Times New Roman"/>
                <a:sym typeface="Times New Roman"/>
              </a:rPr>
              <a:t>23</a:t>
            </a:r>
            <a:endParaRPr sz="1400" dirty="0"/>
          </a:p>
          <a:p>
            <a:pPr marL="0" marR="0" lvl="0" indent="0" algn="r" rtl="0">
              <a:lnSpc>
                <a:spcPct val="150000"/>
              </a:lnSpc>
              <a:spcBef>
                <a:spcPts val="0"/>
              </a:spcBef>
              <a:spcAft>
                <a:spcPts val="0"/>
              </a:spcAft>
              <a:buNone/>
            </a:pPr>
            <a:r>
              <a:rPr lang="en-US" altLang="ko-KR" dirty="0">
                <a:solidFill>
                  <a:schemeClr val="dk1"/>
                </a:solidFill>
                <a:latin typeface="Times New Roman"/>
                <a:ea typeface="Times New Roman"/>
                <a:cs typeface="Times New Roman"/>
                <a:sym typeface="Times New Roman"/>
              </a:rPr>
              <a:t>27</a:t>
            </a:r>
          </a:p>
          <a:p>
            <a:pPr marL="0" marR="0" lvl="0" indent="0" algn="r" rtl="0">
              <a:lnSpc>
                <a:spcPct val="150000"/>
              </a:lnSpc>
              <a:spcBef>
                <a:spcPts val="0"/>
              </a:spcBef>
              <a:spcAft>
                <a:spcPts val="0"/>
              </a:spcAft>
              <a:buNone/>
            </a:pPr>
            <a:r>
              <a:rPr lang="en-US" dirty="0">
                <a:solidFill>
                  <a:schemeClr val="dk1"/>
                </a:solidFill>
                <a:latin typeface="Times New Roman"/>
                <a:ea typeface="Times New Roman"/>
                <a:cs typeface="Times New Roman"/>
                <a:sym typeface="Times New Roman"/>
              </a:rPr>
              <a:t>38</a:t>
            </a:r>
          </a:p>
          <a:p>
            <a:pPr marL="0" marR="0" lvl="0" indent="0" algn="r" rtl="0">
              <a:lnSpc>
                <a:spcPct val="150000"/>
              </a:lnSpc>
              <a:spcBef>
                <a:spcPts val="0"/>
              </a:spcBef>
              <a:spcAft>
                <a:spcPts val="0"/>
              </a:spcAft>
              <a:buNone/>
            </a:pPr>
            <a:r>
              <a:rPr lang="en-US" dirty="0">
                <a:solidFill>
                  <a:schemeClr val="dk1"/>
                </a:solidFill>
                <a:latin typeface="Times New Roman"/>
                <a:ea typeface="Times New Roman"/>
                <a:cs typeface="Times New Roman"/>
                <a:sym typeface="Times New Roman"/>
              </a:rPr>
              <a:t>45</a:t>
            </a:r>
          </a:p>
          <a:p>
            <a:pPr marL="0" marR="0" lvl="0" indent="0" algn="r" rtl="0">
              <a:lnSpc>
                <a:spcPct val="150000"/>
              </a:lnSpc>
              <a:spcBef>
                <a:spcPts val="0"/>
              </a:spcBef>
              <a:spcAft>
                <a:spcPts val="0"/>
              </a:spcAft>
              <a:buNone/>
            </a:pPr>
            <a:r>
              <a:rPr lang="en-US" dirty="0">
                <a:solidFill>
                  <a:schemeClr val="dk1"/>
                </a:solidFill>
                <a:latin typeface="Times New Roman"/>
                <a:ea typeface="Times New Roman"/>
                <a:cs typeface="Times New Roman"/>
                <a:sym typeface="Times New Roman"/>
              </a:rPr>
              <a:t>53</a:t>
            </a:r>
          </a:p>
          <a:p>
            <a:pPr marL="0" marR="0" lvl="0" indent="0" algn="r" rtl="0">
              <a:lnSpc>
                <a:spcPct val="150000"/>
              </a:lnSpc>
              <a:spcBef>
                <a:spcPts val="0"/>
              </a:spcBef>
              <a:spcAft>
                <a:spcPts val="0"/>
              </a:spcAft>
              <a:buNone/>
            </a:pPr>
            <a:endParaRPr lang="en-US" altLang="ko-KR" dirty="0">
              <a:solidFill>
                <a:schemeClr val="dk1"/>
              </a:solidFill>
              <a:latin typeface="Times New Roman"/>
              <a:ea typeface="Times New Roman"/>
              <a:cs typeface="Times New Roman"/>
              <a:sym typeface="Times New Roman"/>
            </a:endParaRPr>
          </a:p>
          <a:p>
            <a:pPr marL="0" marR="0" lvl="0" indent="0" algn="r" rtl="0">
              <a:lnSpc>
                <a:spcPct val="150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4133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15.1</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Forms of Learning</a:t>
            </a:r>
          </a:p>
        </p:txBody>
      </p:sp>
    </p:spTree>
    <p:extLst>
      <p:ext uri="{BB962C8B-B14F-4D97-AF65-F5344CB8AC3E}">
        <p14:creationId xmlns:p14="http://schemas.microsoft.com/office/powerpoint/2010/main" val="1523461804"/>
      </p:ext>
    </p:extLst>
  </p:cSld>
  <p:clrMapOvr>
    <a:masterClrMapping/>
  </p:clrMapOvr>
</p:sld>
</file>

<file path=ppt/theme/theme1.xml><?xml version="1.0" encoding="utf-8"?>
<a:theme xmlns:a="http://schemas.openxmlformats.org/drawingml/2006/main" name="Office 테마">
  <a:themeElements>
    <a:clrScheme name="흐름">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w="38100">
          <a:solidFill>
            <a:srgbClr val="FF000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defPPr>
      </a:lstStyle>
    </a:spDef>
    <a:txDef>
      <a:spPr>
        <a:noFill/>
      </a:spPr>
      <a:bodyPr wrap="square" rtlCol="0">
        <a:spAutoFit/>
      </a:bodyPr>
      <a:lstStyle>
        <a:defPPr>
          <a:defRPr sz="2400" dirty="0" smtClean="0">
            <a:solidFill>
              <a:srgbClr val="551111"/>
            </a:solidFill>
            <a:effectLst>
              <a:outerShdw blurRad="50800" dist="38100" dir="2700000" algn="tl" rotWithShape="0">
                <a:prstClr val="black">
                  <a:alpha val="40000"/>
                </a:prstClr>
              </a:outerShdw>
            </a:effectLst>
            <a:latin typeface="HY견고딕" pitchFamily="18" charset="-127"/>
            <a:ea typeface="HY견고딕" pitchFamily="18" charset="-127"/>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24890</TotalTime>
  <Words>3529</Words>
  <Application>Microsoft Macintosh PowerPoint</Application>
  <PresentationFormat>화면 슬라이드 쇼(16:9)</PresentationFormat>
  <Paragraphs>343</Paragraphs>
  <Slides>54</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54</vt:i4>
      </vt:variant>
    </vt:vector>
  </HeadingPairs>
  <TitlesOfParts>
    <vt:vector size="62" baseType="lpstr">
      <vt:lpstr>나눔바른고딕</vt:lpstr>
      <vt:lpstr>맑은 고딕</vt:lpstr>
      <vt:lpstr>맑은 고딕</vt:lpstr>
      <vt:lpstr>Arial</vt:lpstr>
      <vt:lpstr>Cambria Math</vt:lpstr>
      <vt:lpstr>Times New Roman</vt:lpstr>
      <vt:lpstr>Wingdings</vt:lpstr>
      <vt:lpstr>Office 테마</vt:lpstr>
      <vt:lpstr>PowerPoint 프레젠테이션</vt:lpstr>
      <vt:lpstr>PowerPoint 프레젠테이션</vt:lpstr>
      <vt:lpstr>Introduction: Machine Learning</vt:lpstr>
      <vt:lpstr>Learning Tasks</vt:lpstr>
      <vt:lpstr>Learning Models</vt:lpstr>
      <vt:lpstr>Learning Algorithms</vt:lpstr>
      <vt:lpstr>Lecture 15. Machine Learning</vt:lpstr>
      <vt:lpstr>Outline (Lecture 15)</vt:lpstr>
      <vt:lpstr>PowerPoint 프레젠테이션</vt:lpstr>
      <vt:lpstr>15.1 Forms of Learning (1/2)</vt:lpstr>
      <vt:lpstr>15.1 Forms of Learning (2/2)</vt:lpstr>
      <vt:lpstr>PowerPoint 프레젠테이션</vt:lpstr>
      <vt:lpstr>15.2 Supervised Learning (1/4)</vt:lpstr>
      <vt:lpstr>15.2 Supervised Learning (2/4)</vt:lpstr>
      <vt:lpstr>15.2 Supervised Learning (3/4)</vt:lpstr>
      <vt:lpstr>15.2 Supervised Learning (4/4)</vt:lpstr>
      <vt:lpstr>PowerPoint 프레젠테이션</vt:lpstr>
      <vt:lpstr>15.3 Learning Decision Trees (1/6)</vt:lpstr>
      <vt:lpstr>15.3 Learning Decision Trees (2/6)</vt:lpstr>
      <vt:lpstr>15.3 Learning Decision Trees (3/6)</vt:lpstr>
      <vt:lpstr>15.3 Learning Decision Trees (4/6)</vt:lpstr>
      <vt:lpstr>15.3 Learning Decision Trees (5/6)</vt:lpstr>
      <vt:lpstr>15.3 Learning Decision Trees (6/6)</vt:lpstr>
      <vt:lpstr>PowerPoint 프레젠테이션</vt:lpstr>
      <vt:lpstr>15.4 The Theory of Learning (1/3) </vt:lpstr>
      <vt:lpstr>15.4 The Theory of Learning (2/3) </vt:lpstr>
      <vt:lpstr>15.4 The Theory of Learning (3/3) </vt:lpstr>
      <vt:lpstr>PowerPoint 프레젠테이션</vt:lpstr>
      <vt:lpstr>15.5 Linear Regression and Classification (1/10)</vt:lpstr>
      <vt:lpstr>15.5 Linear Regression and Classification (2/10)</vt:lpstr>
      <vt:lpstr>15.5 Linear Regression and Classification (3/10)</vt:lpstr>
      <vt:lpstr>15.5 Linear Regression and Classification (4/10)</vt:lpstr>
      <vt:lpstr>15.5 Linear Regression and Classification (5/10)</vt:lpstr>
      <vt:lpstr>15.5 Linear Regression and Classification (6/10)</vt:lpstr>
      <vt:lpstr>15.5 Linear Regression and Classification (7/10)</vt:lpstr>
      <vt:lpstr>15.5 Linear Regression and Classification (8/10)</vt:lpstr>
      <vt:lpstr>15.5 Linear Regression and Classification (9/10)</vt:lpstr>
      <vt:lpstr>15.5 Linear Regression and Classification (10/10)</vt:lpstr>
      <vt:lpstr>PowerPoint 프레젠테이션</vt:lpstr>
      <vt:lpstr>15.6 Nonparametric Models (1/5) </vt:lpstr>
      <vt:lpstr>15.6 Nonparametric Models (2/5) </vt:lpstr>
      <vt:lpstr>15.6 Nonparametric Models (3/5) </vt:lpstr>
      <vt:lpstr>15.6 Nonparametric Models (4/5) </vt:lpstr>
      <vt:lpstr>15.6 Nonparametric Models (5/5) </vt:lpstr>
      <vt:lpstr>PowerPoint 프레젠테이션</vt:lpstr>
      <vt:lpstr>15.7 Ensemble Learning (1/7)</vt:lpstr>
      <vt:lpstr>15.7 Ensemble Learning (2/7)</vt:lpstr>
      <vt:lpstr>15.7 Ensemble Learning (3/7)</vt:lpstr>
      <vt:lpstr>15.7 Ensemble Learning (4/7)</vt:lpstr>
      <vt:lpstr>15.7 Ensemble Learning (5/7)</vt:lpstr>
      <vt:lpstr>15.7 Ensemble Learning (6/7)</vt:lpstr>
      <vt:lpstr>15.7 Ensemble Learning (7/7)</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EURI</dc:creator>
  <cp:lastModifiedBy>Microsoft Office User</cp:lastModifiedBy>
  <cp:revision>2430</cp:revision>
  <cp:lastPrinted>2015-05-26T08:02:34Z</cp:lastPrinted>
  <dcterms:created xsi:type="dcterms:W3CDTF">2012-06-20T06:21:11Z</dcterms:created>
  <dcterms:modified xsi:type="dcterms:W3CDTF">2022-06-06T07:21:44Z</dcterms:modified>
</cp:coreProperties>
</file>